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6"/>
  </p:notesMasterIdLst>
  <p:sldIdLst>
    <p:sldId id="256" r:id="rId2"/>
    <p:sldId id="266" r:id="rId3"/>
    <p:sldId id="338" r:id="rId4"/>
    <p:sldId id="339" r:id="rId5"/>
    <p:sldId id="340" r:id="rId6"/>
    <p:sldId id="341" r:id="rId7"/>
    <p:sldId id="342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7" r:id="rId17"/>
    <p:sldId id="272" r:id="rId18"/>
    <p:sldId id="270" r:id="rId19"/>
    <p:sldId id="269" r:id="rId20"/>
    <p:sldId id="274" r:id="rId21"/>
    <p:sldId id="273" r:id="rId22"/>
    <p:sldId id="278" r:id="rId23"/>
    <p:sldId id="286" r:id="rId24"/>
    <p:sldId id="276" r:id="rId25"/>
    <p:sldId id="277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329" r:id="rId34"/>
    <p:sldId id="279" r:id="rId35"/>
    <p:sldId id="288" r:id="rId36"/>
    <p:sldId id="289" r:id="rId37"/>
    <p:sldId id="295" r:id="rId38"/>
    <p:sldId id="292" r:id="rId39"/>
    <p:sldId id="291" r:id="rId40"/>
    <p:sldId id="294" r:id="rId41"/>
    <p:sldId id="293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28" r:id="rId50"/>
    <p:sldId id="304" r:id="rId51"/>
    <p:sldId id="308" r:id="rId52"/>
    <p:sldId id="310" r:id="rId53"/>
    <p:sldId id="311" r:id="rId54"/>
    <p:sldId id="312" r:id="rId55"/>
    <p:sldId id="313" r:id="rId56"/>
    <p:sldId id="327" r:id="rId57"/>
    <p:sldId id="314" r:id="rId58"/>
    <p:sldId id="343" r:id="rId59"/>
    <p:sldId id="315" r:id="rId60"/>
    <p:sldId id="316" r:id="rId61"/>
    <p:sldId id="317" r:id="rId62"/>
    <p:sldId id="318" r:id="rId63"/>
    <p:sldId id="331" r:id="rId64"/>
    <p:sldId id="332" r:id="rId65"/>
    <p:sldId id="319" r:id="rId66"/>
    <p:sldId id="322" r:id="rId67"/>
    <p:sldId id="323" r:id="rId68"/>
    <p:sldId id="320" r:id="rId69"/>
    <p:sldId id="324" r:id="rId70"/>
    <p:sldId id="321" r:id="rId71"/>
    <p:sldId id="325" r:id="rId72"/>
    <p:sldId id="330" r:id="rId73"/>
    <p:sldId id="333" r:id="rId74"/>
    <p:sldId id="334" r:id="rId75"/>
    <p:sldId id="335" r:id="rId76"/>
    <p:sldId id="336" r:id="rId77"/>
    <p:sldId id="337" r:id="rId78"/>
    <p:sldId id="326" r:id="rId79"/>
    <p:sldId id="345" r:id="rId80"/>
    <p:sldId id="344" r:id="rId81"/>
    <p:sldId id="349" r:id="rId82"/>
    <p:sldId id="347" r:id="rId83"/>
    <p:sldId id="360" r:id="rId84"/>
    <p:sldId id="350" r:id="rId85"/>
    <p:sldId id="358" r:id="rId86"/>
    <p:sldId id="354" r:id="rId87"/>
    <p:sldId id="355" r:id="rId88"/>
    <p:sldId id="361" r:id="rId89"/>
    <p:sldId id="359" r:id="rId90"/>
    <p:sldId id="362" r:id="rId91"/>
    <p:sldId id="363" r:id="rId92"/>
    <p:sldId id="364" r:id="rId93"/>
    <p:sldId id="365" r:id="rId94"/>
    <p:sldId id="356" r:id="rId95"/>
    <p:sldId id="357" r:id="rId96"/>
    <p:sldId id="351" r:id="rId97"/>
    <p:sldId id="366" r:id="rId98"/>
    <p:sldId id="377" r:id="rId99"/>
    <p:sldId id="367" r:id="rId100"/>
    <p:sldId id="368" r:id="rId101"/>
    <p:sldId id="370" r:id="rId102"/>
    <p:sldId id="374" r:id="rId103"/>
    <p:sldId id="375" r:id="rId104"/>
    <p:sldId id="376" r:id="rId10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7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0538-1832-0C4C-9112-FD6613E06088}" type="datetimeFigureOut">
              <a:rPr kumimoji="1" lang="ko-KR" altLang="en-US" smtClean="0"/>
              <a:t>2020. 1. 19.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71B87-3E86-A84B-BCF2-37B5F8105C0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9850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71B87-3E86-A84B-BCF2-37B5F8105C06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630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71B87-3E86-A84B-BCF2-37B5F8105C06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9043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71B87-3E86-A84B-BCF2-37B5F8105C06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311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7895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896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770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574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967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63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2020. 1. 19.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74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2020. 1. 19.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2036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2020. 1. 19.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66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838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2020. 1. 19.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0561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97E93-648B-B34C-99B0-952B62662336}" type="datetimeFigureOut">
              <a:rPr kumimoji="1" lang="ko-KR" altLang="en-US" smtClean="0"/>
              <a:t>2020. 1. 19.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198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orres.ai/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ackernoon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ackernoon.com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ackernoon.com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ensorflow.org/alpha/guide/migration_guide" TargetMode="External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ensorflow.org/alpha/guide/migration_guide" TargetMode="External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E92FE-32F0-CB40-A042-7D6B53D9AC55}"/>
              </a:ext>
            </a:extLst>
          </p:cNvPr>
          <p:cNvSpPr txBox="1"/>
          <p:nvPr/>
        </p:nvSpPr>
        <p:spPr>
          <a:xfrm>
            <a:off x="1456764" y="1807050"/>
            <a:ext cx="9278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텐서플로와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머신러닝으로</a:t>
            </a:r>
            <a:r>
              <a:rPr lang="ko-KR" altLang="en-US" sz="4000" b="1" dirty="0"/>
              <a:t> 시작하는 </a:t>
            </a:r>
            <a:r>
              <a:rPr lang="ko-KR" altLang="en-US" sz="4000" b="1" dirty="0" err="1"/>
              <a:t>자연어처리</a:t>
            </a:r>
            <a:endParaRPr lang="ko-KR" altLang="en-US" sz="4000" dirty="0"/>
          </a:p>
          <a:p>
            <a:pPr algn="ctr"/>
            <a:endParaRPr kumimoji="1"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35E61-AB0F-D744-8AAB-F1B6B42AFDDE}"/>
              </a:ext>
            </a:extLst>
          </p:cNvPr>
          <p:cNvSpPr txBox="1"/>
          <p:nvPr/>
        </p:nvSpPr>
        <p:spPr>
          <a:xfrm>
            <a:off x="5567552" y="5288517"/>
            <a:ext cx="10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Lecture 1</a:t>
            </a:r>
          </a:p>
        </p:txBody>
      </p:sp>
    </p:spTree>
    <p:extLst>
      <p:ext uri="{BB962C8B-B14F-4D97-AF65-F5344CB8AC3E}">
        <p14:creationId xmlns:p14="http://schemas.microsoft.com/office/powerpoint/2010/main" val="1489807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627529" y="2026468"/>
            <a:ext cx="6589059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Basic TensorFlow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Word Representation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Classification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Similarity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Generation / Machine Translation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7386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BF3478D-72CF-DE47-94BD-711466A3F1C6}"/>
              </a:ext>
            </a:extLst>
          </p:cNvPr>
          <p:cNvGrpSpPr/>
          <p:nvPr/>
        </p:nvGrpSpPr>
        <p:grpSpPr>
          <a:xfrm>
            <a:off x="165463" y="2345977"/>
            <a:ext cx="11861074" cy="4123635"/>
            <a:chOff x="165463" y="2345977"/>
            <a:chExt cx="11861074" cy="41236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64DC7DE-4949-A34B-A359-C11EE298E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463" y="2345977"/>
              <a:ext cx="11861074" cy="412363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9C4205-2CEE-3845-8654-9D140CC988BD}"/>
                </a:ext>
              </a:extLst>
            </p:cNvPr>
            <p:cNvSpPr/>
            <p:nvPr/>
          </p:nvSpPr>
          <p:spPr>
            <a:xfrm>
              <a:off x="8271606" y="2647919"/>
              <a:ext cx="252549" cy="111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C47B9F2-97CA-224D-9E9B-C87C97977F87}"/>
                </a:ext>
              </a:extLst>
            </p:cNvPr>
            <p:cNvSpPr/>
            <p:nvPr/>
          </p:nvSpPr>
          <p:spPr>
            <a:xfrm>
              <a:off x="10769173" y="2645230"/>
              <a:ext cx="252549" cy="111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2EA703D-E325-BC4B-B1E7-CC0210B56F8F}"/>
                </a:ext>
              </a:extLst>
            </p:cNvPr>
            <p:cNvSpPr/>
            <p:nvPr/>
          </p:nvSpPr>
          <p:spPr>
            <a:xfrm>
              <a:off x="8464674" y="2645230"/>
              <a:ext cx="2363980" cy="139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BDEBE8-9B5C-8F41-9CC9-F23DEB066FB8}"/>
                </a:ext>
              </a:extLst>
            </p:cNvPr>
            <p:cNvSpPr/>
            <p:nvPr/>
          </p:nvSpPr>
          <p:spPr>
            <a:xfrm>
              <a:off x="8423436" y="3623577"/>
              <a:ext cx="2363980" cy="139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213088-1C51-CF45-A511-D71A1F65F504}"/>
              </a:ext>
            </a:extLst>
          </p:cNvPr>
          <p:cNvSpPr/>
          <p:nvPr/>
        </p:nvSpPr>
        <p:spPr>
          <a:xfrm>
            <a:off x="359612" y="2770865"/>
            <a:ext cx="4055633" cy="852711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2D1D12-58EB-9242-B495-8AFA1579F3AD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1E68B3-A30A-F34D-AB27-5F00A045D022}"/>
              </a:ext>
            </a:extLst>
          </p:cNvPr>
          <p:cNvSpPr txBox="1"/>
          <p:nvPr/>
        </p:nvSpPr>
        <p:spPr>
          <a:xfrm>
            <a:off x="269341" y="545812"/>
            <a:ext cx="2363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3354219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E1FC5C-E434-1144-8F88-915D02709963}"/>
              </a:ext>
            </a:extLst>
          </p:cNvPr>
          <p:cNvSpPr txBox="1"/>
          <p:nvPr/>
        </p:nvSpPr>
        <p:spPr>
          <a:xfrm>
            <a:off x="269341" y="1069032"/>
            <a:ext cx="22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 err="1">
                <a:solidFill>
                  <a:schemeClr val="accent1"/>
                </a:solidFill>
              </a:rPr>
              <a:t>model.fit</a:t>
            </a:r>
            <a:r>
              <a:rPr lang="en" altLang="ko-KR" dirty="0">
                <a:solidFill>
                  <a:schemeClr val="accent1"/>
                </a:solidFill>
              </a:rPr>
              <a:t>() + callbacks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4B4E58-460B-4B40-B422-5A30BCDE3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2131368"/>
            <a:ext cx="6296922" cy="2768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3531FC-9F41-6046-B06F-96FBB689539C}"/>
              </a:ext>
            </a:extLst>
          </p:cNvPr>
          <p:cNvSpPr txBox="1"/>
          <p:nvPr/>
        </p:nvSpPr>
        <p:spPr>
          <a:xfrm>
            <a:off x="269341" y="545812"/>
            <a:ext cx="2363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19825061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BF3478D-72CF-DE47-94BD-711466A3F1C6}"/>
              </a:ext>
            </a:extLst>
          </p:cNvPr>
          <p:cNvGrpSpPr/>
          <p:nvPr/>
        </p:nvGrpSpPr>
        <p:grpSpPr>
          <a:xfrm>
            <a:off x="165463" y="2345977"/>
            <a:ext cx="11861074" cy="4123635"/>
            <a:chOff x="165463" y="2345977"/>
            <a:chExt cx="11861074" cy="41236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64DC7DE-4949-A34B-A359-C11EE298E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463" y="2345977"/>
              <a:ext cx="11861074" cy="412363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9C4205-2CEE-3845-8654-9D140CC988BD}"/>
                </a:ext>
              </a:extLst>
            </p:cNvPr>
            <p:cNvSpPr/>
            <p:nvPr/>
          </p:nvSpPr>
          <p:spPr>
            <a:xfrm>
              <a:off x="8271606" y="2647919"/>
              <a:ext cx="252549" cy="111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C47B9F2-97CA-224D-9E9B-C87C97977F87}"/>
                </a:ext>
              </a:extLst>
            </p:cNvPr>
            <p:cNvSpPr/>
            <p:nvPr/>
          </p:nvSpPr>
          <p:spPr>
            <a:xfrm>
              <a:off x="10769173" y="2645230"/>
              <a:ext cx="252549" cy="111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2EA703D-E325-BC4B-B1E7-CC0210B56F8F}"/>
                </a:ext>
              </a:extLst>
            </p:cNvPr>
            <p:cNvSpPr/>
            <p:nvPr/>
          </p:nvSpPr>
          <p:spPr>
            <a:xfrm>
              <a:off x="8464674" y="2645230"/>
              <a:ext cx="2363980" cy="139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BDEBE8-9B5C-8F41-9CC9-F23DEB066FB8}"/>
                </a:ext>
              </a:extLst>
            </p:cNvPr>
            <p:cNvSpPr/>
            <p:nvPr/>
          </p:nvSpPr>
          <p:spPr>
            <a:xfrm>
              <a:off x="8423436" y="3623577"/>
              <a:ext cx="2363980" cy="139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55A2F2-BE1B-354B-BE2A-50BBE3B954EE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D48696-7CB0-A744-9C5F-50E2A8E3B3A4}"/>
              </a:ext>
            </a:extLst>
          </p:cNvPr>
          <p:cNvSpPr txBox="1"/>
          <p:nvPr/>
        </p:nvSpPr>
        <p:spPr>
          <a:xfrm>
            <a:off x="269341" y="545812"/>
            <a:ext cx="2363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7567775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BF3478D-72CF-DE47-94BD-711466A3F1C6}"/>
              </a:ext>
            </a:extLst>
          </p:cNvPr>
          <p:cNvGrpSpPr/>
          <p:nvPr/>
        </p:nvGrpSpPr>
        <p:grpSpPr>
          <a:xfrm>
            <a:off x="165463" y="2345977"/>
            <a:ext cx="11861074" cy="4123635"/>
            <a:chOff x="165463" y="2345977"/>
            <a:chExt cx="11861074" cy="41236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64DC7DE-4949-A34B-A359-C11EE298E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463" y="2345977"/>
              <a:ext cx="11861074" cy="412363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9C4205-2CEE-3845-8654-9D140CC988BD}"/>
                </a:ext>
              </a:extLst>
            </p:cNvPr>
            <p:cNvSpPr/>
            <p:nvPr/>
          </p:nvSpPr>
          <p:spPr>
            <a:xfrm>
              <a:off x="8271606" y="2647919"/>
              <a:ext cx="252549" cy="111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C47B9F2-97CA-224D-9E9B-C87C97977F87}"/>
                </a:ext>
              </a:extLst>
            </p:cNvPr>
            <p:cNvSpPr/>
            <p:nvPr/>
          </p:nvSpPr>
          <p:spPr>
            <a:xfrm>
              <a:off x="10769173" y="2645230"/>
              <a:ext cx="252549" cy="111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2EA703D-E325-BC4B-B1E7-CC0210B56F8F}"/>
                </a:ext>
              </a:extLst>
            </p:cNvPr>
            <p:cNvSpPr/>
            <p:nvPr/>
          </p:nvSpPr>
          <p:spPr>
            <a:xfrm>
              <a:off x="8464674" y="2645230"/>
              <a:ext cx="2363980" cy="139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BDEBE8-9B5C-8F41-9CC9-F23DEB066FB8}"/>
                </a:ext>
              </a:extLst>
            </p:cNvPr>
            <p:cNvSpPr/>
            <p:nvPr/>
          </p:nvSpPr>
          <p:spPr>
            <a:xfrm>
              <a:off x="8423436" y="3623577"/>
              <a:ext cx="2363980" cy="139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213088-1C51-CF45-A511-D71A1F65F504}"/>
              </a:ext>
            </a:extLst>
          </p:cNvPr>
          <p:cNvSpPr/>
          <p:nvPr/>
        </p:nvSpPr>
        <p:spPr>
          <a:xfrm>
            <a:off x="8524154" y="2847066"/>
            <a:ext cx="2304499" cy="773822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B91F0-A867-3049-9048-359155830A6A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AC8958-D2B5-1142-9F3A-43B0B7DC826D}"/>
              </a:ext>
            </a:extLst>
          </p:cNvPr>
          <p:cNvSpPr txBox="1"/>
          <p:nvPr/>
        </p:nvSpPr>
        <p:spPr>
          <a:xfrm>
            <a:off x="269341" y="545812"/>
            <a:ext cx="2363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4593006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D93C071-5EF5-2C45-A88A-E01A2E635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2054316"/>
            <a:ext cx="7498705" cy="2770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7FE37B-7A75-B342-9737-93B6E1C08180}"/>
              </a:ext>
            </a:extLst>
          </p:cNvPr>
          <p:cNvSpPr txBox="1"/>
          <p:nvPr/>
        </p:nvSpPr>
        <p:spPr>
          <a:xfrm>
            <a:off x="269341" y="1069032"/>
            <a:ext cx="3992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Custom Training Loop with </a:t>
            </a:r>
            <a:r>
              <a:rPr lang="en" altLang="ko-KR" dirty="0" err="1">
                <a:solidFill>
                  <a:schemeClr val="accent1"/>
                </a:solidFill>
              </a:rPr>
              <a:t>GradientTape</a:t>
            </a:r>
            <a:endParaRPr lang="en" altLang="ko-KR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5EE62-D76B-8D42-B88D-F7441821716F}"/>
              </a:ext>
            </a:extLst>
          </p:cNvPr>
          <p:cNvSpPr txBox="1"/>
          <p:nvPr/>
        </p:nvSpPr>
        <p:spPr>
          <a:xfrm>
            <a:off x="269341" y="545812"/>
            <a:ext cx="2363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70895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104931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Basic TensorFlow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6E075F-04C4-BE47-A898-17B32D90277C}"/>
              </a:ext>
            </a:extLst>
          </p:cNvPr>
          <p:cNvSpPr txBox="1"/>
          <p:nvPr/>
        </p:nvSpPr>
        <p:spPr>
          <a:xfrm>
            <a:off x="660865" y="1747245"/>
            <a:ext cx="5763626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Traditional TensorFlow implementation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Estimator vs Session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tf.data</a:t>
            </a:r>
            <a:r>
              <a:rPr kumimoji="1" lang="en-US" altLang="ko-KR" dirty="0"/>
              <a:t> vs Placeholder &amp; </a:t>
            </a:r>
            <a:r>
              <a:rPr kumimoji="1" lang="en-US" altLang="ko-KR" dirty="0" err="1"/>
              <a:t>feed_dict</a:t>
            </a:r>
            <a:endParaRPr kumimoji="1" lang="en-US" altLang="ko-KR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TensorFlow modules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TensorFlow 2.0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478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104931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Word Representation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672BF9-63C5-2B42-B4EB-62D79622EE91}"/>
              </a:ext>
            </a:extLst>
          </p:cNvPr>
          <p:cNvSpPr txBox="1"/>
          <p:nvPr/>
        </p:nvSpPr>
        <p:spPr>
          <a:xfrm>
            <a:off x="690260" y="1647252"/>
            <a:ext cx="3016723" cy="4204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Data format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Tabular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Image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Text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One - hot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B</a:t>
            </a:r>
            <a:r>
              <a:rPr lang="en-US" altLang="ko-KR" dirty="0"/>
              <a:t>ag </a:t>
            </a:r>
            <a:r>
              <a:rPr lang="en" altLang="ko-KR" dirty="0"/>
              <a:t>of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Text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Word2Vec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GloVe</a:t>
            </a:r>
            <a:endParaRPr lang="en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FastText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373085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104931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Classification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6E522-6EB0-3949-8B57-22F6830CA565}"/>
              </a:ext>
            </a:extLst>
          </p:cNvPr>
          <p:cNvSpPr txBox="1"/>
          <p:nvPr/>
        </p:nvSpPr>
        <p:spPr>
          <a:xfrm>
            <a:off x="701146" y="1627501"/>
            <a:ext cx="7329310" cy="4990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What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Why do</a:t>
            </a:r>
            <a:r>
              <a:rPr lang="ko-KR" altLang="en-US" dirty="0"/>
              <a:t> </a:t>
            </a:r>
            <a:r>
              <a:rPr lang="en-US" altLang="ko-KR" dirty="0"/>
              <a:t>we</a:t>
            </a:r>
            <a:r>
              <a:rPr lang="ko-KR" altLang="en-US" dirty="0"/>
              <a:t> </a:t>
            </a:r>
            <a:r>
              <a:rPr lang="en-US" altLang="ko-KR" dirty="0"/>
              <a:t>need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Dataset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ko-KR" dirty="0"/>
              <a:t>How do we evaluate Text Classification Model?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does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work?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Papers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Convolutional neural networks for sentence classification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Character-level Convolutional Networks for Text Classification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090499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104931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Similarity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82BEA-D219-9347-8FEE-462D2BC9B6D3}"/>
              </a:ext>
            </a:extLst>
          </p:cNvPr>
          <p:cNvSpPr txBox="1"/>
          <p:nvPr/>
        </p:nvSpPr>
        <p:spPr>
          <a:xfrm>
            <a:off x="635832" y="1541290"/>
            <a:ext cx="7329310" cy="554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Text Similarity?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Why do we need Text Similarity?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Similarity </a:t>
            </a:r>
            <a:r>
              <a:rPr lang="ko-KR" altLang="en-US" dirty="0"/>
              <a:t>측정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Measuring Similarity by Classification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Natural Language Inference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Natural Language Inference Dataset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Similarity Algorithm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Ma-LSTM(Paper)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XG-Boost</a:t>
            </a:r>
          </a:p>
          <a:p>
            <a:pPr>
              <a:lnSpc>
                <a:spcPct val="200000"/>
              </a:lnSpc>
            </a:pP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711470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99488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Generation / Machine Translation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1810A-F65A-7141-BFB9-A86F9B3087CF}"/>
              </a:ext>
            </a:extLst>
          </p:cNvPr>
          <p:cNvSpPr txBox="1"/>
          <p:nvPr/>
        </p:nvSpPr>
        <p:spPr>
          <a:xfrm>
            <a:off x="646716" y="1500377"/>
            <a:ext cx="7329310" cy="5873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Text Generation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Neural Machine Translation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Papers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Sequence to Sequence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Attention is All You Need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How do we evaluate?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Dataset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Attention Mechanism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Why do we need Attention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Various Attention Mechanism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Another methods to enrich NMT performance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Transformer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BERT + ….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2113025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466900" y="3136612"/>
            <a:ext cx="3258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Why do we learn?</a:t>
            </a:r>
          </a:p>
        </p:txBody>
      </p:sp>
    </p:spTree>
    <p:extLst>
      <p:ext uri="{BB962C8B-B14F-4D97-AF65-F5344CB8AC3E}">
        <p14:creationId xmlns:p14="http://schemas.microsoft.com/office/powerpoint/2010/main" val="645058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466900" y="2164460"/>
            <a:ext cx="3258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Why do we learn?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0D5943-2155-BD43-9F26-5F155369CE77}"/>
              </a:ext>
            </a:extLst>
          </p:cNvPr>
          <p:cNvSpPr txBox="1"/>
          <p:nvPr/>
        </p:nvSpPr>
        <p:spPr>
          <a:xfrm>
            <a:off x="3600092" y="3429000"/>
            <a:ext cx="499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ex) </a:t>
            </a:r>
            <a:r>
              <a:rPr kumimoji="1" lang="ko-KR" altLang="en-US" dirty="0"/>
              <a:t>커리어 전환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실무에서의 자연어 처리 활용 </a:t>
            </a:r>
            <a:r>
              <a:rPr kumimoji="1" lang="en-US" altLang="ko-KR" dirty="0"/>
              <a:t>….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888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551859" y="3136612"/>
            <a:ext cx="3088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Basic TensorFlow</a:t>
            </a:r>
          </a:p>
        </p:txBody>
      </p:sp>
    </p:spTree>
    <p:extLst>
      <p:ext uri="{BB962C8B-B14F-4D97-AF65-F5344CB8AC3E}">
        <p14:creationId xmlns:p14="http://schemas.microsoft.com/office/powerpoint/2010/main" val="1625211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CC73C6-77A8-9444-9340-088DC392B4BE}"/>
              </a:ext>
            </a:extLst>
          </p:cNvPr>
          <p:cNvSpPr txBox="1"/>
          <p:nvPr/>
        </p:nvSpPr>
        <p:spPr>
          <a:xfrm>
            <a:off x="475809" y="1666826"/>
            <a:ext cx="5763626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Traditional TensorFlow implementation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Estimator vs Session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kumimoji="1" lang="en-US" altLang="ko-KR" sz="2400" dirty="0" err="1"/>
              <a:t>tf.data</a:t>
            </a:r>
            <a:r>
              <a:rPr kumimoji="1" lang="en-US" altLang="ko-KR" sz="2400" dirty="0"/>
              <a:t> vs Placeholder &amp; </a:t>
            </a:r>
            <a:r>
              <a:rPr kumimoji="1" lang="en-US" altLang="ko-KR" sz="2400" dirty="0" err="1"/>
              <a:t>feed_dict</a:t>
            </a:r>
            <a:endParaRPr kumimoji="1" lang="en-US" altLang="ko-KR" sz="2400" dirty="0"/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kumimoji="1" lang="en-US" altLang="ko-KR" sz="2400" dirty="0"/>
              <a:t>TensorFlow modules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kumimoji="1" lang="en-US" altLang="ko-KR" sz="2400" dirty="0"/>
              <a:t>TensorFlow 2.0</a:t>
            </a:r>
          </a:p>
          <a:p>
            <a:pPr>
              <a:lnSpc>
                <a:spcPct val="150000"/>
              </a:lnSpc>
            </a:pPr>
            <a:endParaRPr kumimoji="1"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66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Basic TensorFlow</a:t>
            </a:r>
          </a:p>
        </p:txBody>
      </p:sp>
    </p:spTree>
    <p:extLst>
      <p:ext uri="{BB962C8B-B14F-4D97-AF65-F5344CB8AC3E}">
        <p14:creationId xmlns:p14="http://schemas.microsoft.com/office/powerpoint/2010/main" val="19574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73542" y="47409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/>
              <a:t>강사 소개</a:t>
            </a:r>
            <a:endParaRPr kumimoji="1" lang="en-US" altLang="ko-KR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15A88-D129-374D-B40F-C4496C13D797}"/>
              </a:ext>
            </a:extLst>
          </p:cNvPr>
          <p:cNvSpPr txBox="1"/>
          <p:nvPr/>
        </p:nvSpPr>
        <p:spPr>
          <a:xfrm>
            <a:off x="387548" y="20356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조중현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CF62B7-0EE2-AB4D-A189-0FA4D4E720C8}"/>
              </a:ext>
            </a:extLst>
          </p:cNvPr>
          <p:cNvSpPr txBox="1"/>
          <p:nvPr/>
        </p:nvSpPr>
        <p:spPr>
          <a:xfrm>
            <a:off x="214151" y="2497243"/>
            <a:ext cx="8811771" cy="2124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중앙대학교 수학과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텐서플로와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머신러닝으로</a:t>
            </a:r>
            <a:r>
              <a:rPr kumimoji="1" lang="ko-KR" altLang="en-US" dirty="0"/>
              <a:t> 시작하는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자연어 처리 집필 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Creating A Neural Pedagogical Agent by Jointly Learning to Review and Assess</a:t>
            </a:r>
            <a:r>
              <a:rPr lang="ko-KR" altLang="en-US" dirty="0"/>
              <a:t> 등 논문 저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AI blog </a:t>
            </a:r>
            <a:r>
              <a:rPr kumimoji="1" lang="en-US" altLang="ko-KR" i="1" dirty="0"/>
              <a:t>“</a:t>
            </a:r>
            <a:r>
              <a:rPr kumimoji="1" lang="en-US" altLang="ko-KR" i="1" dirty="0" err="1"/>
              <a:t>reniew’s</a:t>
            </a:r>
            <a:r>
              <a:rPr kumimoji="1" lang="en-US" altLang="ko-KR" i="1" dirty="0"/>
              <a:t> blog”</a:t>
            </a:r>
            <a:r>
              <a:rPr kumimoji="1" lang="en-US" altLang="ko-KR" dirty="0"/>
              <a:t> </a:t>
            </a:r>
            <a:r>
              <a:rPr kumimoji="1" lang="ko-KR" altLang="en-US" dirty="0"/>
              <a:t>운영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현</a:t>
            </a:r>
            <a:r>
              <a:rPr kumimoji="1" lang="en-US" altLang="ko-KR" dirty="0"/>
              <a:t>) </a:t>
            </a:r>
            <a:r>
              <a:rPr kumimoji="1" lang="en-US" altLang="ko-KR" dirty="0" err="1"/>
              <a:t>Riiid</a:t>
            </a:r>
            <a:r>
              <a:rPr kumimoji="1" lang="ko-KR" altLang="en-US" dirty="0"/>
              <a:t> </a:t>
            </a:r>
            <a:r>
              <a:rPr kumimoji="1" lang="en-US" altLang="ko-KR" dirty="0"/>
              <a:t>AI Researcher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8209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A25AEDC-367E-E94C-BAF6-15EB0A186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63" y="1176478"/>
            <a:ext cx="2870263" cy="5102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538FF-7A59-EE4E-8703-90A17B6E15DA}"/>
              </a:ext>
            </a:extLst>
          </p:cNvPr>
          <p:cNvSpPr txBox="1"/>
          <p:nvPr/>
        </p:nvSpPr>
        <p:spPr>
          <a:xfrm>
            <a:off x="1346151" y="2958382"/>
            <a:ext cx="48603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dirty="0"/>
              <a:t>Graphs and Sessions</a:t>
            </a:r>
            <a:endParaRPr kumimoji="1"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558763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633847" y="2442761"/>
            <a:ext cx="7255512" cy="9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(1)</a:t>
            </a:r>
            <a:r>
              <a:rPr kumimoji="1" lang="ko-KR" altLang="en-US" sz="2000" dirty="0"/>
              <a:t> 연산</a:t>
            </a:r>
            <a:r>
              <a:rPr kumimoji="1" lang="en-US" altLang="ko-KR" sz="2000" dirty="0"/>
              <a:t>(Operation)</a:t>
            </a:r>
            <a:r>
              <a:rPr kumimoji="1" lang="ko-KR" altLang="en-US" sz="2000" dirty="0"/>
              <a:t>을 정의하는 것과</a:t>
            </a:r>
            <a:r>
              <a:rPr kumimoji="1" lang="en-US" altLang="ko-KR" sz="2000" dirty="0"/>
              <a:t>           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 </a:t>
            </a:r>
            <a:r>
              <a:rPr kumimoji="1" lang="en-US" altLang="ko-KR" sz="2000" dirty="0"/>
              <a:t>			</a:t>
            </a:r>
            <a:r>
              <a:rPr kumimoji="1" lang="ko-KR" altLang="en-US" sz="2000" dirty="0"/>
              <a:t>  </a:t>
            </a:r>
            <a:r>
              <a:rPr kumimoji="1" lang="en-US" altLang="ko-KR" sz="2000" dirty="0"/>
              <a:t>(2)</a:t>
            </a:r>
            <a:r>
              <a:rPr kumimoji="1" lang="ko-KR" altLang="en-US" sz="2000" dirty="0"/>
              <a:t> 정의한 연산을 실행하는 부분이 분리되어 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1661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633847" y="2442761"/>
            <a:ext cx="7255512" cy="9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(1)</a:t>
            </a:r>
            <a:r>
              <a:rPr kumimoji="1" lang="ko-KR" altLang="en-US" sz="2000" dirty="0"/>
              <a:t> 연산</a:t>
            </a:r>
            <a:r>
              <a:rPr kumimoji="1" lang="en-US" altLang="ko-KR" sz="2000" dirty="0"/>
              <a:t>(Operation)</a:t>
            </a:r>
            <a:r>
              <a:rPr kumimoji="1" lang="ko-KR" altLang="en-US" sz="2000" dirty="0"/>
              <a:t>을 정의하는 것과</a:t>
            </a:r>
            <a:r>
              <a:rPr kumimoji="1" lang="en-US" altLang="ko-KR" sz="2000" dirty="0"/>
              <a:t>           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 </a:t>
            </a:r>
            <a:r>
              <a:rPr kumimoji="1" lang="en-US" altLang="ko-KR" sz="2000" dirty="0"/>
              <a:t>			</a:t>
            </a:r>
            <a:r>
              <a:rPr kumimoji="1" lang="ko-KR" altLang="en-US" sz="2000" dirty="0"/>
              <a:t>  </a:t>
            </a:r>
            <a:r>
              <a:rPr kumimoji="1" lang="en-US" altLang="ko-KR" sz="2000" dirty="0"/>
              <a:t>(2)</a:t>
            </a:r>
            <a:r>
              <a:rPr kumimoji="1" lang="ko-KR" altLang="en-US" sz="2000" dirty="0"/>
              <a:t> 정의한 연산을 실행하는 부분이 분리되어 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D0638-F1B6-9947-A8E3-147BB68DE07C}"/>
              </a:ext>
            </a:extLst>
          </p:cNvPr>
          <p:cNvSpPr txBox="1"/>
          <p:nvPr/>
        </p:nvSpPr>
        <p:spPr>
          <a:xfrm>
            <a:off x="8273822" y="2430767"/>
            <a:ext cx="1326004" cy="9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시스템 서체"/>
              <a:buChar char="→"/>
            </a:pPr>
            <a:r>
              <a:rPr kumimoji="1" lang="en-US" altLang="ko-KR" sz="2000" b="1" dirty="0"/>
              <a:t>Graph</a:t>
            </a:r>
          </a:p>
          <a:p>
            <a:pPr marL="342900" indent="-342900">
              <a:lnSpc>
                <a:spcPct val="150000"/>
              </a:lnSpc>
              <a:buFont typeface="시스템 서체"/>
              <a:buChar char="→"/>
            </a:pPr>
            <a:r>
              <a:rPr kumimoji="1" lang="en-US" altLang="ko-KR" sz="2000" b="1" dirty="0"/>
              <a:t>Session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59003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633847" y="2442761"/>
            <a:ext cx="7255512" cy="9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(1)</a:t>
            </a:r>
            <a:r>
              <a:rPr kumimoji="1" lang="ko-KR" altLang="en-US" sz="2000" dirty="0"/>
              <a:t> 연산</a:t>
            </a:r>
            <a:r>
              <a:rPr kumimoji="1" lang="en-US" altLang="ko-KR" sz="2000" dirty="0"/>
              <a:t>(Operation)</a:t>
            </a:r>
            <a:r>
              <a:rPr kumimoji="1" lang="ko-KR" altLang="en-US" sz="2000" dirty="0"/>
              <a:t>을 정의하는 것과</a:t>
            </a:r>
            <a:r>
              <a:rPr kumimoji="1" lang="en-US" altLang="ko-KR" sz="2000" dirty="0"/>
              <a:t>           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 </a:t>
            </a:r>
            <a:r>
              <a:rPr kumimoji="1" lang="en-US" altLang="ko-KR" sz="2000" dirty="0"/>
              <a:t>			</a:t>
            </a:r>
            <a:r>
              <a:rPr kumimoji="1" lang="ko-KR" altLang="en-US" sz="2000" dirty="0"/>
              <a:t>  </a:t>
            </a:r>
            <a:r>
              <a:rPr kumimoji="1" lang="en-US" altLang="ko-KR" sz="2000" dirty="0"/>
              <a:t>(2)</a:t>
            </a:r>
            <a:r>
              <a:rPr kumimoji="1" lang="ko-KR" altLang="en-US" sz="2000" dirty="0"/>
              <a:t> 정의한 연산을 실행하는 부분이 분리되어 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D0638-F1B6-9947-A8E3-147BB68DE07C}"/>
              </a:ext>
            </a:extLst>
          </p:cNvPr>
          <p:cNvSpPr txBox="1"/>
          <p:nvPr/>
        </p:nvSpPr>
        <p:spPr>
          <a:xfrm>
            <a:off x="8273822" y="2430767"/>
            <a:ext cx="1326004" cy="9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시스템 서체"/>
              <a:buChar char="→"/>
            </a:pPr>
            <a:r>
              <a:rPr kumimoji="1" lang="en-US" altLang="ko-KR" sz="2000" b="1" dirty="0"/>
              <a:t>Graph</a:t>
            </a:r>
          </a:p>
          <a:p>
            <a:pPr marL="342900" indent="-342900">
              <a:lnSpc>
                <a:spcPct val="150000"/>
              </a:lnSpc>
              <a:buFont typeface="시스템 서체"/>
              <a:buChar char="→"/>
            </a:pPr>
            <a:r>
              <a:rPr kumimoji="1" lang="en-US" altLang="ko-KR" sz="2000" b="1" dirty="0"/>
              <a:t>Session</a:t>
            </a:r>
            <a:endParaRPr kumimoji="1"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197683-2174-4B46-8781-E0DEA7408745}"/>
              </a:ext>
            </a:extLst>
          </p:cNvPr>
          <p:cNvSpPr txBox="1"/>
          <p:nvPr/>
        </p:nvSpPr>
        <p:spPr>
          <a:xfrm>
            <a:off x="7273636" y="4572398"/>
            <a:ext cx="2624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C00000"/>
                </a:solidFill>
              </a:rPr>
              <a:t>Not in eager execution!</a:t>
            </a:r>
            <a:endParaRPr kumimoji="1" lang="ko-KR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09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727365" y="2036618"/>
            <a:ext cx="2756845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Define operation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F4639B-7B1A-9B4B-A24F-C1E2CA78E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76"/>
          <a:stretch/>
        </p:blipFill>
        <p:spPr>
          <a:xfrm>
            <a:off x="3963019" y="1045028"/>
            <a:ext cx="7074477" cy="476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94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727365" y="2036618"/>
            <a:ext cx="4277453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Define operation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Execute operation by Session</a:t>
            </a:r>
            <a:endParaRPr kumimoji="1"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5FAF46-49E4-6D49-B316-75868B34F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59"/>
          <a:stretch/>
        </p:blipFill>
        <p:spPr>
          <a:xfrm>
            <a:off x="4060990" y="3678313"/>
            <a:ext cx="7074477" cy="20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44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EBC541-17FC-F541-9330-ABE66E4DE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78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BB05B90-81AA-7A4B-B665-E7460B82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4830F7-8D2E-2D4A-B4E1-19535305C14F}"/>
              </a:ext>
            </a:extLst>
          </p:cNvPr>
          <p:cNvSpPr/>
          <p:nvPr/>
        </p:nvSpPr>
        <p:spPr>
          <a:xfrm>
            <a:off x="4141110" y="1752601"/>
            <a:ext cx="8050889" cy="5105400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1FD08E-2EF9-9441-9D70-37DF5963F486}"/>
              </a:ext>
            </a:extLst>
          </p:cNvPr>
          <p:cNvSpPr/>
          <p:nvPr/>
        </p:nvSpPr>
        <p:spPr>
          <a:xfrm>
            <a:off x="4141110" y="0"/>
            <a:ext cx="8050890" cy="56323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2AC51-E457-0846-9490-5011314FDFCA}"/>
              </a:ext>
            </a:extLst>
          </p:cNvPr>
          <p:cNvSpPr txBox="1"/>
          <p:nvPr/>
        </p:nvSpPr>
        <p:spPr>
          <a:xfrm>
            <a:off x="623454" y="2140527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모델 </a:t>
            </a:r>
            <a:r>
              <a:rPr kumimoji="1" lang="ko-KR" altLang="en-US" dirty="0" err="1"/>
              <a:t>파라미터</a:t>
            </a:r>
            <a:r>
              <a:rPr kumimoji="1" lang="ko-KR" altLang="en-US" dirty="0"/>
              <a:t> 정의</a:t>
            </a:r>
          </a:p>
        </p:txBody>
      </p:sp>
    </p:spTree>
    <p:extLst>
      <p:ext uri="{BB962C8B-B14F-4D97-AF65-F5344CB8AC3E}">
        <p14:creationId xmlns:p14="http://schemas.microsoft.com/office/powerpoint/2010/main" val="1176954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8B9F2-69F8-EB4A-8B68-3BDCE8B8F3BA}"/>
              </a:ext>
            </a:extLst>
          </p:cNvPr>
          <p:cNvSpPr txBox="1"/>
          <p:nvPr/>
        </p:nvSpPr>
        <p:spPr>
          <a:xfrm>
            <a:off x="623454" y="2140527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Placeholder </a:t>
            </a:r>
            <a:r>
              <a:rPr kumimoji="1" lang="ko-KR" altLang="en-US" dirty="0"/>
              <a:t>정의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318667-3213-A54F-9577-4A94F6FEF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BC9D6F-C28E-BC43-AFAF-91278EA56D16}"/>
              </a:ext>
            </a:extLst>
          </p:cNvPr>
          <p:cNvSpPr/>
          <p:nvPr/>
        </p:nvSpPr>
        <p:spPr>
          <a:xfrm>
            <a:off x="4141110" y="2509859"/>
            <a:ext cx="8050889" cy="4348142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1B0292-BB4C-2B45-B25C-4C5391060B4C}"/>
              </a:ext>
            </a:extLst>
          </p:cNvPr>
          <p:cNvSpPr/>
          <p:nvPr/>
        </p:nvSpPr>
        <p:spPr>
          <a:xfrm>
            <a:off x="4141110" y="0"/>
            <a:ext cx="8050890" cy="1752599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9406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555A7E-83D8-E843-B09C-7A14613FF58C}"/>
              </a:ext>
            </a:extLst>
          </p:cNvPr>
          <p:cNvSpPr txBox="1"/>
          <p:nvPr/>
        </p:nvSpPr>
        <p:spPr>
          <a:xfrm>
            <a:off x="623454" y="2140527"/>
            <a:ext cx="150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Graph </a:t>
            </a:r>
            <a:r>
              <a:rPr kumimoji="1" lang="ko-KR" altLang="en-US" dirty="0"/>
              <a:t>그리기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71BC19-DB48-0D43-91B7-7F2D5188F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B19F94D-318C-3043-8109-0D6B867EF03B}"/>
              </a:ext>
            </a:extLst>
          </p:cNvPr>
          <p:cNvSpPr/>
          <p:nvPr/>
        </p:nvSpPr>
        <p:spPr>
          <a:xfrm>
            <a:off x="4141110" y="3178629"/>
            <a:ext cx="8050889" cy="3679372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17FBE7-16F3-864E-930F-311FB78484A7}"/>
              </a:ext>
            </a:extLst>
          </p:cNvPr>
          <p:cNvSpPr/>
          <p:nvPr/>
        </p:nvSpPr>
        <p:spPr>
          <a:xfrm>
            <a:off x="4141110" y="0"/>
            <a:ext cx="8050890" cy="250985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231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29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FFB8E-DA93-6743-BD06-1F91E616C7A2}"/>
              </a:ext>
            </a:extLst>
          </p:cNvPr>
          <p:cNvSpPr txBox="1"/>
          <p:nvPr/>
        </p:nvSpPr>
        <p:spPr>
          <a:xfrm>
            <a:off x="623454" y="2140527"/>
            <a:ext cx="317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Loss, Optimizer, Prediction </a:t>
            </a:r>
            <a:r>
              <a:rPr kumimoji="1" lang="ko-KR" altLang="en-US" dirty="0"/>
              <a:t>정의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40EC80-1669-8C4D-B9E7-605795AB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18B7B19-FF9B-9A4B-8A70-61D29EC99394}"/>
              </a:ext>
            </a:extLst>
          </p:cNvPr>
          <p:cNvSpPr/>
          <p:nvPr/>
        </p:nvSpPr>
        <p:spPr>
          <a:xfrm>
            <a:off x="4141110" y="4800599"/>
            <a:ext cx="8050889" cy="2057401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085A02-2DF5-DE44-ADCF-889445CB3B38}"/>
              </a:ext>
            </a:extLst>
          </p:cNvPr>
          <p:cNvSpPr/>
          <p:nvPr/>
        </p:nvSpPr>
        <p:spPr>
          <a:xfrm>
            <a:off x="4141110" y="0"/>
            <a:ext cx="8050890" cy="317862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3546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CA51B-D437-F147-B99A-180E078A5F06}"/>
              </a:ext>
            </a:extLst>
          </p:cNvPr>
          <p:cNvSpPr txBox="1"/>
          <p:nvPr/>
        </p:nvSpPr>
        <p:spPr>
          <a:xfrm>
            <a:off x="623454" y="2140527"/>
            <a:ext cx="237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Run Training by Session</a:t>
            </a:r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FA73329-52A6-5545-BB0E-26101E82E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059C08-AEE1-314F-A240-F376B997B36E}"/>
              </a:ext>
            </a:extLst>
          </p:cNvPr>
          <p:cNvSpPr/>
          <p:nvPr/>
        </p:nvSpPr>
        <p:spPr>
          <a:xfrm>
            <a:off x="4141110" y="0"/>
            <a:ext cx="8050890" cy="4800598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9892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C012A79-69F2-0545-AE03-57454A2C5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71FD08E-2EF9-9441-9D70-37DF5963F486}"/>
              </a:ext>
            </a:extLst>
          </p:cNvPr>
          <p:cNvSpPr/>
          <p:nvPr/>
        </p:nvSpPr>
        <p:spPr>
          <a:xfrm>
            <a:off x="4141110" y="0"/>
            <a:ext cx="8050890" cy="6858000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CA51B-D437-F147-B99A-180E078A5F06}"/>
              </a:ext>
            </a:extLst>
          </p:cNvPr>
          <p:cNvSpPr txBox="1"/>
          <p:nvPr/>
        </p:nvSpPr>
        <p:spPr>
          <a:xfrm>
            <a:off x="156810" y="2078182"/>
            <a:ext cx="3906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그 외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검증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예측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배포를 위해서</a:t>
            </a:r>
            <a:br>
              <a:rPr kumimoji="1" lang="en-US" altLang="ko-KR" dirty="0"/>
            </a:br>
            <a:r>
              <a:rPr kumimoji="1" lang="ko-KR" altLang="en-US" dirty="0"/>
              <a:t>추가로 구현 필요</a:t>
            </a:r>
            <a:r>
              <a:rPr kumimoji="1" lang="en-US" altLang="ko-KR" dirty="0"/>
              <a:t>.</a:t>
            </a:r>
          </a:p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917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5303796" y="3167390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</p:spTree>
    <p:extLst>
      <p:ext uri="{BB962C8B-B14F-4D97-AF65-F5344CB8AC3E}">
        <p14:creationId xmlns:p14="http://schemas.microsoft.com/office/powerpoint/2010/main" val="2886201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15AE9-CC9C-9249-9F93-B73474539577}"/>
              </a:ext>
            </a:extLst>
          </p:cNvPr>
          <p:cNvSpPr txBox="1"/>
          <p:nvPr/>
        </p:nvSpPr>
        <p:spPr>
          <a:xfrm>
            <a:off x="428923" y="1770461"/>
            <a:ext cx="1093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2000" dirty="0"/>
              <a:t>“TensorFlow’s high-level machine learning API (</a:t>
            </a:r>
            <a:r>
              <a:rPr lang="en" altLang="ko-KR" sz="2000" dirty="0" err="1"/>
              <a:t>tf.estimator</a:t>
            </a:r>
            <a:r>
              <a:rPr lang="en" altLang="ko-KR" sz="2000" dirty="0"/>
              <a:t>) makes it easy to configure, train, and evaluate a variety of machine learning models”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0075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15AE9-CC9C-9249-9F93-B73474539577}"/>
              </a:ext>
            </a:extLst>
          </p:cNvPr>
          <p:cNvSpPr txBox="1"/>
          <p:nvPr/>
        </p:nvSpPr>
        <p:spPr>
          <a:xfrm>
            <a:off x="428923" y="1770461"/>
            <a:ext cx="1093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2000" dirty="0"/>
              <a:t>“TensorFlow’s high-level machine learning API (</a:t>
            </a:r>
            <a:r>
              <a:rPr lang="en" altLang="ko-KR" sz="2000" dirty="0" err="1"/>
              <a:t>tf.estimator</a:t>
            </a:r>
            <a:r>
              <a:rPr lang="en" altLang="ko-KR" sz="2000" dirty="0"/>
              <a:t>) makes it easy to configure, train, and evaluate a variety of machine learning models”</a:t>
            </a:r>
            <a:endParaRPr kumimoji="1"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04807A-27E1-D642-B14E-75B841791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733" y="2478347"/>
            <a:ext cx="5080000" cy="386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D9E35F-43DF-2849-AF2D-0EB468C9B0AB}"/>
              </a:ext>
            </a:extLst>
          </p:cNvPr>
          <p:cNvSpPr txBox="1"/>
          <p:nvPr/>
        </p:nvSpPr>
        <p:spPr>
          <a:xfrm>
            <a:off x="7250665" y="6339147"/>
            <a:ext cx="1185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200" dirty="0">
                <a:hlinkClick r:id="rId3"/>
              </a:rPr>
              <a:t>https://torres.ai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19629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15AE9-CC9C-9249-9F93-B73474539577}"/>
              </a:ext>
            </a:extLst>
          </p:cNvPr>
          <p:cNvSpPr txBox="1"/>
          <p:nvPr/>
        </p:nvSpPr>
        <p:spPr>
          <a:xfrm>
            <a:off x="428922" y="1470658"/>
            <a:ext cx="1093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2000" dirty="0"/>
              <a:t>Estimator </a:t>
            </a:r>
            <a:r>
              <a:rPr kumimoji="1" lang="ko-KR" altLang="en-US" sz="2000" dirty="0"/>
              <a:t>의 장점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21443-2C2E-6443-97DC-C277D1604A88}"/>
              </a:ext>
            </a:extLst>
          </p:cNvPr>
          <p:cNvSpPr txBox="1"/>
          <p:nvPr/>
        </p:nvSpPr>
        <p:spPr>
          <a:xfrm>
            <a:off x="553309" y="1870768"/>
            <a:ext cx="6709016" cy="4617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High-Level 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간단하게 모델을 구현할 수 있다</a:t>
            </a:r>
            <a:r>
              <a:rPr kumimoji="1"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개발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연구자들 사이에서 모델을 간단하게 공유할 수 있다</a:t>
            </a:r>
            <a:r>
              <a:rPr kumimoji="1"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Model</a:t>
            </a:r>
            <a:r>
              <a:rPr kumimoji="1" lang="ko-KR" altLang="en-US" dirty="0"/>
              <a:t>을 변경할 필요 없이 </a:t>
            </a:r>
            <a:r>
              <a:rPr kumimoji="1" lang="en-US" altLang="ko-KR" dirty="0"/>
              <a:t>CPU, GPU, TPU</a:t>
            </a:r>
            <a:r>
              <a:rPr kumimoji="1" lang="ko-KR" altLang="en-US" dirty="0"/>
              <a:t>에서 실행 할 수 있다</a:t>
            </a:r>
            <a:r>
              <a:rPr kumimoji="1"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아래의 기능을 직접 구현할 필요없이 사용 할 수 있다</a:t>
            </a:r>
            <a:r>
              <a:rPr kumimoji="1" lang="en-US" altLang="ko-KR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Build Graph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Train / Evaluate / Predict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배포</a:t>
            </a:r>
            <a:r>
              <a:rPr kumimoji="1" lang="en-US" altLang="ko-KR" dirty="0"/>
              <a:t>(export)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Variable </a:t>
            </a:r>
            <a:r>
              <a:rPr kumimoji="1" lang="ko-KR" altLang="en-US" dirty="0"/>
              <a:t>초기화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Data </a:t>
            </a:r>
            <a:r>
              <a:rPr kumimoji="1" lang="ko-KR" altLang="en-US" dirty="0"/>
              <a:t>불러오기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Checkpoint </a:t>
            </a:r>
            <a:r>
              <a:rPr kumimoji="1" lang="ko-KR" altLang="en-US" dirty="0"/>
              <a:t>파일을 만들기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TensorBoard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사용하기 위한 </a:t>
            </a:r>
            <a:r>
              <a:rPr kumimoji="1" lang="en-US" altLang="ko-KR" dirty="0"/>
              <a:t>Summaries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387949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EFB39-A3BD-2247-98D1-790F6D6A5643}"/>
              </a:ext>
            </a:extLst>
          </p:cNvPr>
          <p:cNvSpPr txBox="1"/>
          <p:nvPr/>
        </p:nvSpPr>
        <p:spPr>
          <a:xfrm>
            <a:off x="269340" y="1271875"/>
            <a:ext cx="10933621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000" dirty="0"/>
              <a:t>Pre-made Estimator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000" dirty="0"/>
              <a:t>Custom Estimator</a:t>
            </a:r>
          </a:p>
          <a:p>
            <a:pPr>
              <a:lnSpc>
                <a:spcPct val="150000"/>
              </a:lnSpc>
            </a:pP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03234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15AE9-CC9C-9249-9F93-B73474539577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Pre-made Estimator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E82333-FCF7-D542-BFCD-F874AFF2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01" y="2096604"/>
            <a:ext cx="9842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2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E82333-FCF7-D542-BFCD-F874AFF2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01" y="2096604"/>
            <a:ext cx="9842500" cy="1651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3D221A-9F26-1644-9D26-7174F8363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901" y="3956326"/>
            <a:ext cx="5016500" cy="2463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A99F08-E7A4-2147-95F9-AA9D9D5FDE24}"/>
              </a:ext>
            </a:extLst>
          </p:cNvPr>
          <p:cNvSpPr txBox="1"/>
          <p:nvPr/>
        </p:nvSpPr>
        <p:spPr>
          <a:xfrm>
            <a:off x="6668329" y="6374932"/>
            <a:ext cx="15760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050" dirty="0">
                <a:hlinkClick r:id="rId4"/>
              </a:rPr>
              <a:t>https://hackernoon.com/</a:t>
            </a:r>
            <a:endParaRPr kumimoji="1" lang="ko-KR" alt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5F8EB-4247-B148-9AAF-7D1CD1BFFAFE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Pre-made Estimator</a:t>
            </a:r>
          </a:p>
        </p:txBody>
      </p:sp>
    </p:spTree>
    <p:extLst>
      <p:ext uri="{BB962C8B-B14F-4D97-AF65-F5344CB8AC3E}">
        <p14:creationId xmlns:p14="http://schemas.microsoft.com/office/powerpoint/2010/main" val="2428830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D99F8C-6BA2-B444-83D8-561AD158E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4" y="679451"/>
            <a:ext cx="5028312" cy="53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07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E82333-FCF7-D542-BFCD-F874AFF2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01" y="2096604"/>
            <a:ext cx="9842500" cy="1651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C145AB-6409-6C4B-977E-951E76A7F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01" y="4066041"/>
            <a:ext cx="6299200" cy="2171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2E5AA4-19A1-7F49-8DB1-27FD99ACDD61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Pre-made Estimator</a:t>
            </a:r>
          </a:p>
        </p:txBody>
      </p:sp>
    </p:spTree>
    <p:extLst>
      <p:ext uri="{BB962C8B-B14F-4D97-AF65-F5344CB8AC3E}">
        <p14:creationId xmlns:p14="http://schemas.microsoft.com/office/powerpoint/2010/main" val="2779024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7D596B-D05A-9342-862F-9B81B73E5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11" y="2217135"/>
            <a:ext cx="8752785" cy="3909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0696F-25B3-DE42-A7BF-6B6B31E9FE86}"/>
              </a:ext>
            </a:extLst>
          </p:cNvPr>
          <p:cNvSpPr txBox="1"/>
          <p:nvPr/>
        </p:nvSpPr>
        <p:spPr>
          <a:xfrm>
            <a:off x="8472083" y="5995839"/>
            <a:ext cx="18646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hlinkClick r:id="rId3"/>
              </a:rPr>
              <a:t>https://www.tensorflow.com</a:t>
            </a:r>
            <a:endParaRPr kumimoji="1" lang="en-US" altLang="ko-KR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FA491-420F-C244-809C-F0E19D98EE20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</a:t>
            </a:r>
          </a:p>
        </p:txBody>
      </p:sp>
    </p:spTree>
    <p:extLst>
      <p:ext uri="{BB962C8B-B14F-4D97-AF65-F5344CB8AC3E}">
        <p14:creationId xmlns:p14="http://schemas.microsoft.com/office/powerpoint/2010/main" val="2530798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A4F7FE-B3B9-5940-B97F-0F57F368C119}"/>
              </a:ext>
            </a:extLst>
          </p:cNvPr>
          <p:cNvSpPr txBox="1"/>
          <p:nvPr/>
        </p:nvSpPr>
        <p:spPr>
          <a:xfrm>
            <a:off x="745435" y="2388515"/>
            <a:ext cx="2648033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Define Input function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Define Model function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R" dirty="0"/>
              <a:t>Instantiate Estimator 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</a:t>
            </a:r>
          </a:p>
        </p:txBody>
      </p:sp>
    </p:spTree>
    <p:extLst>
      <p:ext uri="{BB962C8B-B14F-4D97-AF65-F5344CB8AC3E}">
        <p14:creationId xmlns:p14="http://schemas.microsoft.com/office/powerpoint/2010/main" val="1585565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(define input function)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30B1BC-3C32-4A49-8698-B6EA2A9E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46" y="2273300"/>
            <a:ext cx="55499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70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(define model function)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068CAC-0260-954D-ACC0-7CF6BC1C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2260600"/>
            <a:ext cx="4876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62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(define model function)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068CAC-0260-954D-ACC0-7CF6BC1C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2260600"/>
            <a:ext cx="4876800" cy="2336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34A396-B7ED-8B41-A742-AFA0345DBD9E}"/>
              </a:ext>
            </a:extLst>
          </p:cNvPr>
          <p:cNvSpPr txBox="1"/>
          <p:nvPr/>
        </p:nvSpPr>
        <p:spPr>
          <a:xfrm>
            <a:off x="5552660" y="2156996"/>
            <a:ext cx="6473888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features: </a:t>
            </a:r>
            <a:r>
              <a:rPr kumimoji="1" lang="ko-KR" altLang="en-US" dirty="0"/>
              <a:t>모델의 </a:t>
            </a:r>
            <a:r>
              <a:rPr kumimoji="1" lang="ko-KR" altLang="en-US" dirty="0" err="1"/>
              <a:t>입력값들의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dictionary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labels: </a:t>
            </a:r>
            <a:r>
              <a:rPr kumimoji="1" lang="ko-KR" altLang="en-US" dirty="0"/>
              <a:t>모델의 라벨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mode: </a:t>
            </a:r>
            <a:r>
              <a:rPr kumimoji="1" lang="ko-KR" altLang="en-US" dirty="0"/>
              <a:t>현재 모델 함수가 실행된 상태</a:t>
            </a:r>
            <a:r>
              <a:rPr kumimoji="1" lang="en-US" altLang="ko-KR" dirty="0"/>
              <a:t>(train/evaluate/predict)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params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(Optional) </a:t>
            </a:r>
            <a:r>
              <a:rPr kumimoji="1" lang="ko-KR" altLang="en-US" dirty="0"/>
              <a:t>모델에 필요한 추가적인 </a:t>
            </a:r>
            <a:r>
              <a:rPr kumimoji="1" lang="ko-KR" altLang="en-US" dirty="0" err="1"/>
              <a:t>하이퍼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파라미터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4370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(define model function)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068CAC-0260-954D-ACC0-7CF6BC1C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2260600"/>
            <a:ext cx="4876800" cy="2336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591789-0D36-6340-B027-6BB20C1B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51" y="4151796"/>
            <a:ext cx="6604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48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</a:t>
            </a:r>
            <a:r>
              <a:rPr kumimoji="1" lang="en" altLang="ko-KR" sz="2000" dirty="0"/>
              <a:t>i</a:t>
            </a:r>
            <a:r>
              <a:rPr lang="en" altLang="ko-KR" sz="2000" dirty="0"/>
              <a:t>nstantiate Estimator</a:t>
            </a:r>
            <a:r>
              <a:rPr kumimoji="1" lang="en-US" altLang="ko-KR" sz="2000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8860FC-AAF0-0245-ABC3-DC194D05B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022"/>
          <a:stretch/>
        </p:blipFill>
        <p:spPr>
          <a:xfrm>
            <a:off x="547637" y="2094395"/>
            <a:ext cx="7289800" cy="10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97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</a:t>
            </a:r>
            <a:r>
              <a:rPr kumimoji="1" lang="en" altLang="ko-KR" sz="2000" dirty="0"/>
              <a:t>i</a:t>
            </a:r>
            <a:r>
              <a:rPr lang="en" altLang="ko-KR" sz="2000" dirty="0"/>
              <a:t>nstantiate Estimator</a:t>
            </a:r>
            <a:r>
              <a:rPr kumimoji="1" lang="en-US" altLang="ko-KR" sz="2000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8860FC-AAF0-0245-ABC3-DC194D05B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" b="-220"/>
          <a:stretch/>
        </p:blipFill>
        <p:spPr>
          <a:xfrm>
            <a:off x="547637" y="2094395"/>
            <a:ext cx="7289800" cy="323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02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5532929" y="3167390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296384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1692F39-5763-7E44-BFEF-50F2AA70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32" y="646793"/>
            <a:ext cx="4643497" cy="55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738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A403C-D69E-A94C-8A6A-5B2816A3299E}"/>
              </a:ext>
            </a:extLst>
          </p:cNvPr>
          <p:cNvSpPr txBox="1"/>
          <p:nvPr/>
        </p:nvSpPr>
        <p:spPr>
          <a:xfrm>
            <a:off x="576470" y="1321904"/>
            <a:ext cx="238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TensorFlow Dataset API</a:t>
            </a:r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496E12-BD59-D648-B19E-8B91D212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92" y="1846194"/>
            <a:ext cx="1905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98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placeholder &amp;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 </a:t>
            </a:r>
            <a:r>
              <a:rPr kumimoji="1" lang="ko-KR" altLang="en-US" dirty="0"/>
              <a:t>방법보다 높은 성능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속도 측면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간단한 </a:t>
            </a:r>
            <a:r>
              <a:rPr kumimoji="1" lang="en-US" altLang="ko-KR" dirty="0"/>
              <a:t>batch, epoch, shuffle, map</a:t>
            </a:r>
            <a:r>
              <a:rPr kumimoji="1" lang="ko-KR" altLang="en-US" dirty="0"/>
              <a:t> 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tf.estimator</a:t>
            </a:r>
            <a:r>
              <a:rPr kumimoji="1" lang="ko-KR" altLang="en-US" dirty="0"/>
              <a:t> 와 같이 사용하기에 적합</a:t>
            </a:r>
          </a:p>
        </p:txBody>
      </p:sp>
    </p:spTree>
    <p:extLst>
      <p:ext uri="{BB962C8B-B14F-4D97-AF65-F5344CB8AC3E}">
        <p14:creationId xmlns:p14="http://schemas.microsoft.com/office/powerpoint/2010/main" val="1595855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rgbClr val="C00000"/>
                </a:solidFill>
              </a:rPr>
              <a:t>기존의 </a:t>
            </a:r>
            <a:r>
              <a:rPr kumimoji="1" lang="en-US" altLang="ko-KR" b="1" dirty="0">
                <a:solidFill>
                  <a:srgbClr val="C00000"/>
                </a:solidFill>
              </a:rPr>
              <a:t>placeholder &amp; </a:t>
            </a:r>
            <a:r>
              <a:rPr kumimoji="1" lang="en-US" altLang="ko-KR" b="1" dirty="0" err="1">
                <a:solidFill>
                  <a:srgbClr val="C00000"/>
                </a:solidFill>
              </a:rPr>
              <a:t>feed_dict</a:t>
            </a:r>
            <a:r>
              <a:rPr kumimoji="1" lang="en-US" altLang="ko-KR" b="1" dirty="0">
                <a:solidFill>
                  <a:srgbClr val="C00000"/>
                </a:solidFill>
              </a:rPr>
              <a:t> </a:t>
            </a:r>
            <a:r>
              <a:rPr kumimoji="1" lang="ko-KR" altLang="en-US" b="1" dirty="0">
                <a:solidFill>
                  <a:srgbClr val="C00000"/>
                </a:solidFill>
              </a:rPr>
              <a:t>방법보다 높은 성능 </a:t>
            </a:r>
            <a:r>
              <a:rPr kumimoji="1" lang="en-US" altLang="ko-KR" b="1" dirty="0">
                <a:solidFill>
                  <a:srgbClr val="C00000"/>
                </a:solidFill>
              </a:rPr>
              <a:t>(</a:t>
            </a:r>
            <a:r>
              <a:rPr kumimoji="1" lang="ko-KR" altLang="en-US" b="1" dirty="0">
                <a:solidFill>
                  <a:srgbClr val="C00000"/>
                </a:solidFill>
              </a:rPr>
              <a:t>속도 측면</a:t>
            </a:r>
            <a:r>
              <a:rPr kumimoji="1" lang="en-US" altLang="ko-KR" b="1" dirty="0">
                <a:solidFill>
                  <a:srgbClr val="C0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간단한 </a:t>
            </a:r>
            <a:r>
              <a:rPr kumimoji="1" lang="en-US" altLang="ko-KR" dirty="0"/>
              <a:t>batch, epoch, shuffle, map</a:t>
            </a:r>
            <a:r>
              <a:rPr kumimoji="1" lang="ko-KR" altLang="en-US" dirty="0"/>
              <a:t> 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tf.estimator</a:t>
            </a:r>
            <a:r>
              <a:rPr kumimoji="1" lang="ko-KR" altLang="en-US" dirty="0"/>
              <a:t> 와 같이 사용하기에 적합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4ED353-49DD-0E4B-86A4-85CA5515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15" y="3065238"/>
            <a:ext cx="7477404" cy="17091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F36BD7-0453-8246-B66A-BDB4F17E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14" y="4853584"/>
            <a:ext cx="7477403" cy="1709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8EB21D-449A-1E43-858F-FD4EBB1C5A4D}"/>
              </a:ext>
            </a:extLst>
          </p:cNvPr>
          <p:cNvSpPr txBox="1"/>
          <p:nvPr/>
        </p:nvSpPr>
        <p:spPr>
          <a:xfrm>
            <a:off x="1652604" y="3596633"/>
            <a:ext cx="14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Existing Data </a:t>
            </a:r>
          </a:p>
          <a:p>
            <a:pPr algn="ctr"/>
            <a:r>
              <a:rPr kumimoji="1" lang="en-US" altLang="ko-KR" dirty="0"/>
              <a:t>Pipeline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70F61-3C4B-D947-9212-5C95D95D8F60}"/>
              </a:ext>
            </a:extLst>
          </p:cNvPr>
          <p:cNvSpPr txBox="1"/>
          <p:nvPr/>
        </p:nvSpPr>
        <p:spPr>
          <a:xfrm>
            <a:off x="1395483" y="5384978"/>
            <a:ext cx="1952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Optimized Pipeline</a:t>
            </a:r>
          </a:p>
          <a:p>
            <a:pPr algn="ctr"/>
            <a:r>
              <a:rPr kumimoji="1" lang="en-US" altLang="ko-KR" dirty="0"/>
              <a:t>with </a:t>
            </a:r>
            <a:r>
              <a:rPr kumimoji="1" lang="en-US" altLang="ko-KR" dirty="0" err="1">
                <a:solidFill>
                  <a:schemeClr val="accent1">
                    <a:lumMod val="75000"/>
                  </a:schemeClr>
                </a:solidFill>
              </a:rPr>
              <a:t>tf.data</a:t>
            </a:r>
            <a:endParaRPr kumimoji="1"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503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placeholder &amp;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 </a:t>
            </a:r>
            <a:r>
              <a:rPr kumimoji="1" lang="ko-KR" altLang="en-US" dirty="0"/>
              <a:t>방법보다 높은 성능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속도 측면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rgbClr val="C00000"/>
                </a:solidFill>
              </a:rPr>
              <a:t>간단한 </a:t>
            </a:r>
            <a:r>
              <a:rPr kumimoji="1" lang="en-US" altLang="ko-KR" b="1" dirty="0">
                <a:solidFill>
                  <a:srgbClr val="C00000"/>
                </a:solidFill>
              </a:rPr>
              <a:t>batch, epoch, shuffle, map</a:t>
            </a:r>
            <a:r>
              <a:rPr kumimoji="1" lang="ko-KR" altLang="en-US" b="1" dirty="0">
                <a:solidFill>
                  <a:srgbClr val="C00000"/>
                </a:solidFill>
              </a:rPr>
              <a:t> 구현</a:t>
            </a:r>
            <a:endParaRPr kumimoji="1" lang="en-US" altLang="ko-KR" b="1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tf.estimator</a:t>
            </a:r>
            <a:r>
              <a:rPr kumimoji="1" lang="ko-KR" altLang="en-US" dirty="0"/>
              <a:t> 와 같이 사용하기에 적합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8819AA-FE9D-0A48-B0F9-FB47379B8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446" y="3065238"/>
            <a:ext cx="5263588" cy="33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0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placeholder &amp;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 </a:t>
            </a:r>
            <a:r>
              <a:rPr kumimoji="1" lang="ko-KR" altLang="en-US" dirty="0"/>
              <a:t>방법보다 높은 성능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속도 측면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간단한 </a:t>
            </a:r>
            <a:r>
              <a:rPr kumimoji="1" lang="en-US" altLang="ko-KR" dirty="0"/>
              <a:t>batch, epoch, shuffle, map</a:t>
            </a:r>
            <a:r>
              <a:rPr kumimoji="1" lang="ko-KR" altLang="en-US" dirty="0"/>
              <a:t> 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 err="1">
                <a:solidFill>
                  <a:srgbClr val="C00000"/>
                </a:solidFill>
              </a:rPr>
              <a:t>tf.estimator</a:t>
            </a:r>
            <a:r>
              <a:rPr kumimoji="1" lang="ko-KR" altLang="en-US" b="1" dirty="0">
                <a:solidFill>
                  <a:srgbClr val="C00000"/>
                </a:solidFill>
              </a:rPr>
              <a:t> 와 같이 사용하기에 적합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628370-9AC4-3745-9B9B-B4021F3CE6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52" b="50033"/>
          <a:stretch/>
        </p:blipFill>
        <p:spPr>
          <a:xfrm>
            <a:off x="832412" y="3065239"/>
            <a:ext cx="7289800" cy="545642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544BD1E-EDA1-C641-9ED9-62877AAA55F8}"/>
              </a:ext>
            </a:extLst>
          </p:cNvPr>
          <p:cNvSpPr/>
          <p:nvPr/>
        </p:nvSpPr>
        <p:spPr>
          <a:xfrm>
            <a:off x="2575506" y="3359426"/>
            <a:ext cx="1509477" cy="251454"/>
          </a:xfrm>
          <a:prstGeom prst="round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486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placeholder &amp;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 </a:t>
            </a:r>
            <a:r>
              <a:rPr kumimoji="1" lang="ko-KR" altLang="en-US" dirty="0"/>
              <a:t>방법보다 높은 성능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속도 측면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간단한 </a:t>
            </a:r>
            <a:r>
              <a:rPr kumimoji="1" lang="en-US" altLang="ko-KR" dirty="0"/>
              <a:t>batch, epoch, shuffle, map</a:t>
            </a:r>
            <a:r>
              <a:rPr kumimoji="1" lang="ko-KR" altLang="en-US" dirty="0"/>
              <a:t> 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 err="1">
                <a:solidFill>
                  <a:srgbClr val="C00000"/>
                </a:solidFill>
              </a:rPr>
              <a:t>tf.estimator</a:t>
            </a:r>
            <a:r>
              <a:rPr kumimoji="1" lang="ko-KR" altLang="en-US" b="1" dirty="0">
                <a:solidFill>
                  <a:srgbClr val="C00000"/>
                </a:solidFill>
              </a:rPr>
              <a:t> 와 같이 사용하기에 적합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6D29F9-C3F3-4E40-B2A2-B600C1572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18" y="3134404"/>
            <a:ext cx="5905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223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4496683" y="3167390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</p:spTree>
    <p:extLst>
      <p:ext uri="{BB962C8B-B14F-4D97-AF65-F5344CB8AC3E}">
        <p14:creationId xmlns:p14="http://schemas.microsoft.com/office/powerpoint/2010/main" val="12618271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22B7ACF-AEFA-684C-8DF7-322BCA4F0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CB98A6-7513-0247-B7ED-95E32D3ED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" y="2485336"/>
            <a:ext cx="4086727" cy="2007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E10417-5631-AD47-937C-9A9A2A7E0A62}"/>
              </a:ext>
            </a:extLst>
          </p:cNvPr>
          <p:cNvSpPr txBox="1"/>
          <p:nvPr/>
        </p:nvSpPr>
        <p:spPr>
          <a:xfrm>
            <a:off x="2537145" y="4448889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4"/>
              </a:rPr>
              <a:t>https://hackernoon.com/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1162753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22B7ACF-AEFA-684C-8DF7-322BCA4F0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5B3BDF-68A6-9547-9DD7-D516769A9AB2}"/>
              </a:ext>
            </a:extLst>
          </p:cNvPr>
          <p:cNvSpPr/>
          <p:nvPr/>
        </p:nvSpPr>
        <p:spPr>
          <a:xfrm>
            <a:off x="4141110" y="1729341"/>
            <a:ext cx="8050889" cy="793775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613197-D15C-7E42-910F-D8EB1009D834}"/>
              </a:ext>
            </a:extLst>
          </p:cNvPr>
          <p:cNvSpPr/>
          <p:nvPr/>
        </p:nvSpPr>
        <p:spPr>
          <a:xfrm>
            <a:off x="4141110" y="0"/>
            <a:ext cx="8050890" cy="56323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8DE349-13F0-624F-95F4-8E84368D20F7}"/>
              </a:ext>
            </a:extLst>
          </p:cNvPr>
          <p:cNvSpPr/>
          <p:nvPr/>
        </p:nvSpPr>
        <p:spPr>
          <a:xfrm>
            <a:off x="4141111" y="3279111"/>
            <a:ext cx="8050889" cy="3578889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CB98A6-7513-0247-B7ED-95E32D3ED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" y="2485336"/>
            <a:ext cx="4086727" cy="2007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E10417-5631-AD47-937C-9A9A2A7E0A62}"/>
              </a:ext>
            </a:extLst>
          </p:cNvPr>
          <p:cNvSpPr txBox="1"/>
          <p:nvPr/>
        </p:nvSpPr>
        <p:spPr>
          <a:xfrm>
            <a:off x="2537145" y="4448889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4"/>
              </a:rPr>
              <a:t>https://hackernoon.com/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909694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CB98A6-7513-0247-B7ED-95E32D3ED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2" y="2485336"/>
            <a:ext cx="4086727" cy="2007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E10417-5631-AD47-937C-9A9A2A7E0A62}"/>
              </a:ext>
            </a:extLst>
          </p:cNvPr>
          <p:cNvSpPr txBox="1"/>
          <p:nvPr/>
        </p:nvSpPr>
        <p:spPr>
          <a:xfrm>
            <a:off x="2537145" y="4448889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3"/>
              </a:rPr>
              <a:t>https://hackernoon.com/</a:t>
            </a:r>
            <a:endParaRPr kumimoji="1"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58A002-0272-1B43-BC65-09A53A928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269" y="2703168"/>
            <a:ext cx="7696200" cy="5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7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144FDEA-1212-EC49-B917-F53AA4A6E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07" y="489425"/>
            <a:ext cx="5028312" cy="5879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963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8B0D44-2832-984A-A245-ED238CEB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28" y="1608758"/>
            <a:ext cx="2578100" cy="698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8F9C6E-0CA2-4F44-9F50-B7F77123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4" y="2503556"/>
            <a:ext cx="3124200" cy="558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2C1BF7-13B4-0E49-A6F1-7F87D3FFE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" y="3364670"/>
            <a:ext cx="43688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15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6A52A-C808-3A40-B43C-DCD699F80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99" y="2192253"/>
            <a:ext cx="8041309" cy="200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830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6A52A-C808-3A40-B43C-DCD699F8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99" y="2192253"/>
            <a:ext cx="8041309" cy="20048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66E8BC-11E6-3E46-A7F3-39FE0A80A62F}"/>
              </a:ext>
            </a:extLst>
          </p:cNvPr>
          <p:cNvSpPr/>
          <p:nvPr/>
        </p:nvSpPr>
        <p:spPr>
          <a:xfrm>
            <a:off x="536519" y="2118391"/>
            <a:ext cx="8050889" cy="131060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FD4048-659B-5E40-AFAC-FA836E0C8C0D}"/>
              </a:ext>
            </a:extLst>
          </p:cNvPr>
          <p:cNvSpPr txBox="1"/>
          <p:nvPr/>
        </p:nvSpPr>
        <p:spPr>
          <a:xfrm>
            <a:off x="3231241" y="5277678"/>
            <a:ext cx="572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u="sng" dirty="0"/>
              <a:t>TensorFlow 2.0 </a:t>
            </a:r>
            <a:r>
              <a:rPr kumimoji="1" lang="ko-KR" altLang="en-US" u="sng" dirty="0"/>
              <a:t>에서는 대부분 </a:t>
            </a:r>
            <a:r>
              <a:rPr kumimoji="1" lang="en-US" altLang="ko-KR" u="sng" dirty="0" err="1"/>
              <a:t>tf.kears.layers</a:t>
            </a:r>
            <a:r>
              <a:rPr kumimoji="1" lang="en-US" altLang="ko-KR" u="sng" dirty="0"/>
              <a:t> </a:t>
            </a:r>
            <a:r>
              <a:rPr kumimoji="1" lang="ko-KR" altLang="en-US" u="sng" dirty="0"/>
              <a:t>모듈로 통합</a:t>
            </a:r>
            <a:r>
              <a:rPr kumimoji="1" lang="en-US" altLang="ko-KR" u="sn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15721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6A52A-C808-3A40-B43C-DCD699F8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99" y="2192253"/>
            <a:ext cx="8041309" cy="20048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66E8BC-11E6-3E46-A7F3-39FE0A80A62F}"/>
              </a:ext>
            </a:extLst>
          </p:cNvPr>
          <p:cNvSpPr/>
          <p:nvPr/>
        </p:nvSpPr>
        <p:spPr>
          <a:xfrm>
            <a:off x="536519" y="2118391"/>
            <a:ext cx="8050889" cy="131060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19ADBC-C891-F841-BD76-B739E93A3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414" y="4478359"/>
            <a:ext cx="9445171" cy="1945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0FE872-4786-EE41-99F9-97AF4671D1CC}"/>
              </a:ext>
            </a:extLst>
          </p:cNvPr>
          <p:cNvSpPr txBox="1"/>
          <p:nvPr/>
        </p:nvSpPr>
        <p:spPr>
          <a:xfrm>
            <a:off x="6836228" y="6423565"/>
            <a:ext cx="3820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200" dirty="0">
                <a:hlinkClick r:id="rId5"/>
              </a:rPr>
              <a:t>https://www.tensorflow.org/alpha/guide/migration_guide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64805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6A52A-C808-3A40-B43C-DCD699F8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99" y="2192253"/>
            <a:ext cx="8041309" cy="20048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66E8BC-11E6-3E46-A7F3-39FE0A80A62F}"/>
              </a:ext>
            </a:extLst>
          </p:cNvPr>
          <p:cNvSpPr/>
          <p:nvPr/>
        </p:nvSpPr>
        <p:spPr>
          <a:xfrm>
            <a:off x="536519" y="2118391"/>
            <a:ext cx="8050889" cy="131060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19ADBC-C891-F841-BD76-B739E93A3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414" y="4478359"/>
            <a:ext cx="9445171" cy="1945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0FE872-4786-EE41-99F9-97AF4671D1CC}"/>
              </a:ext>
            </a:extLst>
          </p:cNvPr>
          <p:cNvSpPr txBox="1"/>
          <p:nvPr/>
        </p:nvSpPr>
        <p:spPr>
          <a:xfrm>
            <a:off x="6836228" y="6423565"/>
            <a:ext cx="3820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200" dirty="0">
                <a:hlinkClick r:id="rId5"/>
              </a:rPr>
              <a:t>https://www.tensorflow.org/alpha/guide/migration_guide</a:t>
            </a:r>
            <a:endParaRPr kumimoji="1" lang="ko-KR" altLang="en-US" sz="1200" dirty="0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C6F371E9-E421-A04D-AA73-A7C6D9DE9907}"/>
              </a:ext>
            </a:extLst>
          </p:cNvPr>
          <p:cNvCxnSpPr>
            <a:cxnSpLocks/>
          </p:cNvCxnSpPr>
          <p:nvPr/>
        </p:nvCxnSpPr>
        <p:spPr>
          <a:xfrm flipV="1">
            <a:off x="1992086" y="6323698"/>
            <a:ext cx="5649685" cy="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1276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726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tf.keras.layers.Conv1D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8BA1C0-49AC-4A4B-95A5-F9CBE56C1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10" y="2310848"/>
            <a:ext cx="4398065" cy="11181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B2C0F4-140A-4947-9E86-6784339A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923" y="2525644"/>
            <a:ext cx="3860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34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726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tf.keras.layers.Conv1D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482BAE-8327-F947-AD40-08AE950AD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86" y="2266122"/>
            <a:ext cx="4180506" cy="6659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78743F-0D97-1946-A577-EC2044016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923" y="2525644"/>
            <a:ext cx="3860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04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726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tf.keras.layers.Conv1D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6B58C8-5C25-7D49-95DE-7812DAD60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923" y="2525644"/>
            <a:ext cx="3860800" cy="30988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2FAD91B-9858-6347-8397-F99FA4FD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0" y="1969052"/>
            <a:ext cx="7797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432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576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2.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tf.keras.layers.Dense</a:t>
            </a:r>
            <a:endParaRPr kumimoji="1"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9FD0D9-49DC-5F48-8385-A683B11E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372" y="4045779"/>
            <a:ext cx="4086727" cy="2007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2BDE2-7055-0144-9FA3-FB74C62E8735}"/>
              </a:ext>
            </a:extLst>
          </p:cNvPr>
          <p:cNvSpPr txBox="1"/>
          <p:nvPr/>
        </p:nvSpPr>
        <p:spPr>
          <a:xfrm>
            <a:off x="6418090" y="6025364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3"/>
              </a:rPr>
              <a:t>https://hackernoon.com/</a:t>
            </a:r>
            <a:endParaRPr kumimoji="1" lang="ko-KR" altLang="en-US" sz="1050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D0CA2F5-D91A-F24F-9788-D70F2E327C90}"/>
              </a:ext>
            </a:extLst>
          </p:cNvPr>
          <p:cNvSpPr/>
          <p:nvPr/>
        </p:nvSpPr>
        <p:spPr>
          <a:xfrm>
            <a:off x="3687417" y="3835462"/>
            <a:ext cx="2146852" cy="2336738"/>
          </a:xfrm>
          <a:prstGeom prst="roundRect">
            <a:avLst>
              <a:gd name="adj" fmla="val 69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EE77D5D-CE85-EE4F-834F-F6170E9922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837"/>
          <a:stretch/>
        </p:blipFill>
        <p:spPr>
          <a:xfrm>
            <a:off x="532099" y="1805595"/>
            <a:ext cx="736600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316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576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2.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tf.keras.layers.Dense</a:t>
            </a:r>
            <a:endParaRPr kumimoji="1"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9FD0D9-49DC-5F48-8385-A683B11E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372" y="4045779"/>
            <a:ext cx="4086727" cy="2007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2BDE2-7055-0144-9FA3-FB74C62E8735}"/>
              </a:ext>
            </a:extLst>
          </p:cNvPr>
          <p:cNvSpPr txBox="1"/>
          <p:nvPr/>
        </p:nvSpPr>
        <p:spPr>
          <a:xfrm>
            <a:off x="6418090" y="6025364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3"/>
              </a:rPr>
              <a:t>https://hackernoon.com/</a:t>
            </a:r>
            <a:endParaRPr kumimoji="1" lang="ko-KR" altLang="en-US" sz="1050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D0CA2F5-D91A-F24F-9788-D70F2E327C90}"/>
              </a:ext>
            </a:extLst>
          </p:cNvPr>
          <p:cNvSpPr/>
          <p:nvPr/>
        </p:nvSpPr>
        <p:spPr>
          <a:xfrm>
            <a:off x="3687417" y="3835462"/>
            <a:ext cx="2146852" cy="2336738"/>
          </a:xfrm>
          <a:prstGeom prst="roundRect">
            <a:avLst>
              <a:gd name="adj" fmla="val 69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2270C7-5904-FA41-8242-170B4A9D3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837"/>
          <a:stretch/>
        </p:blipFill>
        <p:spPr>
          <a:xfrm>
            <a:off x="541618" y="1805595"/>
            <a:ext cx="7366000" cy="40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6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D232E9-0862-B548-B0D2-980681AEA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07" y="489425"/>
            <a:ext cx="5532193" cy="45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571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496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3.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tf.keras.layers.LSTM</a:t>
            </a:r>
            <a:endParaRPr kumimoji="1"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B057C6-881B-464B-B487-1F36E308D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925" y="3263406"/>
            <a:ext cx="6470149" cy="26047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D28C9BC-714B-5544-95FA-BFE195B7E05C}"/>
              </a:ext>
            </a:extLst>
          </p:cNvPr>
          <p:cNvSpPr/>
          <p:nvPr/>
        </p:nvSpPr>
        <p:spPr>
          <a:xfrm>
            <a:off x="7740126" y="5729651"/>
            <a:ext cx="15909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>
                <a:hlinkClick r:id="rId3"/>
              </a:rPr>
              <a:t>http://colah.github.io/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A614BD-5E2E-9648-8636-40C50F1A7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10" y="1747079"/>
            <a:ext cx="4031145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550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7610FB2-A8CB-4D49-B788-5357C18E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132" y="1843753"/>
            <a:ext cx="4632996" cy="4842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195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More Arguments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74D2F1-25BE-7D49-88D6-945F1B12C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601356" y="1843753"/>
            <a:ext cx="4638162" cy="22611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E63636-B7C5-4A4B-A863-F853857F4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93"/>
          <a:stretch/>
        </p:blipFill>
        <p:spPr>
          <a:xfrm>
            <a:off x="7317132" y="1843754"/>
            <a:ext cx="4632996" cy="2037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E94E62-E0BA-AB41-AB23-7D8F55DA4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66" y="1843752"/>
            <a:ext cx="4548469" cy="32748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DF3BF1-484B-AE45-9EC5-40A0EBFA0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9852" b="90991"/>
          <a:stretch/>
        </p:blipFill>
        <p:spPr>
          <a:xfrm>
            <a:off x="3511663" y="1843754"/>
            <a:ext cx="2789746" cy="2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768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360387-655A-124D-920F-C68EC5B0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7" y="0"/>
            <a:ext cx="7075097" cy="685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274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94B1A5-273A-6745-9546-16166897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6" y="2302695"/>
            <a:ext cx="7161727" cy="228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493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360387-655A-124D-920F-C68EC5B0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7" y="0"/>
            <a:ext cx="7075097" cy="685860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076E397-B1CC-5F4D-8D2E-E86557813F5B}"/>
              </a:ext>
            </a:extLst>
          </p:cNvPr>
          <p:cNvSpPr/>
          <p:nvPr/>
        </p:nvSpPr>
        <p:spPr>
          <a:xfrm>
            <a:off x="5040707" y="1729341"/>
            <a:ext cx="7151292" cy="793775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6E7976-735E-3E43-B770-53F6D8C1A736}"/>
              </a:ext>
            </a:extLst>
          </p:cNvPr>
          <p:cNvSpPr/>
          <p:nvPr/>
        </p:nvSpPr>
        <p:spPr>
          <a:xfrm>
            <a:off x="5040706" y="0"/>
            <a:ext cx="7151293" cy="56323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E4E4C-F6C7-DA4B-8CCB-E82052124855}"/>
              </a:ext>
            </a:extLst>
          </p:cNvPr>
          <p:cNvSpPr/>
          <p:nvPr/>
        </p:nvSpPr>
        <p:spPr>
          <a:xfrm>
            <a:off x="5040708" y="3279111"/>
            <a:ext cx="7151292" cy="3578889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A1942-ECA7-BC47-852B-F2710E42263A}"/>
              </a:ext>
            </a:extLst>
          </p:cNvPr>
          <p:cNvSpPr txBox="1"/>
          <p:nvPr/>
        </p:nvSpPr>
        <p:spPr>
          <a:xfrm>
            <a:off x="1132114" y="3137989"/>
            <a:ext cx="265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Using TensorFlow Module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1790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94B1A5-273A-6745-9546-16166897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6" y="2302695"/>
            <a:ext cx="7161727" cy="22801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DE5041-1184-8E43-954C-F5852F90DBEA}"/>
              </a:ext>
            </a:extLst>
          </p:cNvPr>
          <p:cNvSpPr/>
          <p:nvPr/>
        </p:nvSpPr>
        <p:spPr>
          <a:xfrm>
            <a:off x="5040707" y="2302695"/>
            <a:ext cx="7151292" cy="220421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45D717-AD13-4842-8696-AB1621D7FE60}"/>
              </a:ext>
            </a:extLst>
          </p:cNvPr>
          <p:cNvSpPr/>
          <p:nvPr/>
        </p:nvSpPr>
        <p:spPr>
          <a:xfrm>
            <a:off x="5040708" y="3148481"/>
            <a:ext cx="7151292" cy="1434405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AB235-3CCA-1C40-89D4-0305EE8C9A32}"/>
              </a:ext>
            </a:extLst>
          </p:cNvPr>
          <p:cNvSpPr txBox="1"/>
          <p:nvPr/>
        </p:nvSpPr>
        <p:spPr>
          <a:xfrm>
            <a:off x="1132114" y="3137989"/>
            <a:ext cx="265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Using TensorFlow Module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4539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360387-655A-124D-920F-C68EC5B0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7" y="0"/>
            <a:ext cx="7075097" cy="68586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A6E7976-735E-3E43-B770-53F6D8C1A736}"/>
              </a:ext>
            </a:extLst>
          </p:cNvPr>
          <p:cNvSpPr/>
          <p:nvPr/>
        </p:nvSpPr>
        <p:spPr>
          <a:xfrm>
            <a:off x="5040706" y="0"/>
            <a:ext cx="7151293" cy="1728740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E4E4C-F6C7-DA4B-8CCB-E82052124855}"/>
              </a:ext>
            </a:extLst>
          </p:cNvPr>
          <p:cNvSpPr/>
          <p:nvPr/>
        </p:nvSpPr>
        <p:spPr>
          <a:xfrm>
            <a:off x="5040708" y="2523117"/>
            <a:ext cx="7151292" cy="3235845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A1942-ECA7-BC47-852B-F2710E42263A}"/>
              </a:ext>
            </a:extLst>
          </p:cNvPr>
          <p:cNvSpPr txBox="1"/>
          <p:nvPr/>
        </p:nvSpPr>
        <p:spPr>
          <a:xfrm>
            <a:off x="1239093" y="3244334"/>
            <a:ext cx="2412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Using Estimator, </a:t>
            </a:r>
            <a:r>
              <a:rPr kumimoji="1" lang="en-US" altLang="ko-KR" b="1" dirty="0" err="1">
                <a:solidFill>
                  <a:schemeClr val="accent2"/>
                </a:solidFill>
              </a:rPr>
              <a:t>tf.data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2584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D94B1A5-273A-6745-9546-16166897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6" y="2302695"/>
            <a:ext cx="7161727" cy="22801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DE5041-1184-8E43-954C-F5852F90DBEA}"/>
              </a:ext>
            </a:extLst>
          </p:cNvPr>
          <p:cNvSpPr/>
          <p:nvPr/>
        </p:nvSpPr>
        <p:spPr>
          <a:xfrm>
            <a:off x="5040706" y="2505166"/>
            <a:ext cx="7151292" cy="1286629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3485F-5A6C-AC4F-9F78-A0F6256E7803}"/>
              </a:ext>
            </a:extLst>
          </p:cNvPr>
          <p:cNvSpPr txBox="1"/>
          <p:nvPr/>
        </p:nvSpPr>
        <p:spPr>
          <a:xfrm>
            <a:off x="1239093" y="3244334"/>
            <a:ext cx="2412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Using Estimator, </a:t>
            </a:r>
            <a:r>
              <a:rPr kumimoji="1" lang="en-US" altLang="ko-KR" b="1" dirty="0" err="1">
                <a:solidFill>
                  <a:schemeClr val="accent2"/>
                </a:solidFill>
              </a:rPr>
              <a:t>tf.data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2495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4906251" y="3167390"/>
            <a:ext cx="2379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2.0</a:t>
            </a:r>
          </a:p>
        </p:txBody>
      </p:sp>
    </p:spTree>
    <p:extLst>
      <p:ext uri="{BB962C8B-B14F-4D97-AF65-F5344CB8AC3E}">
        <p14:creationId xmlns:p14="http://schemas.microsoft.com/office/powerpoint/2010/main" val="37091704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79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2.0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60888-8798-D04A-87FC-8B4DAC7BE74B}"/>
              </a:ext>
            </a:extLst>
          </p:cNvPr>
          <p:cNvSpPr txBox="1"/>
          <p:nvPr/>
        </p:nvSpPr>
        <p:spPr>
          <a:xfrm>
            <a:off x="487018" y="1212574"/>
            <a:ext cx="3405484" cy="2957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R" dirty="0"/>
              <a:t>A brief summary of major changes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API Cleanup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Eager execution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No more </a:t>
            </a:r>
            <a:r>
              <a:rPr lang="en" altLang="ko-KR" dirty="0" err="1"/>
              <a:t>globals</a:t>
            </a: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Functions, not sessions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AutoGraph</a:t>
            </a:r>
            <a:r>
              <a:rPr lang="en" altLang="ko-KR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Keras</a:t>
            </a:r>
            <a:r>
              <a:rPr lang="en" altLang="ko-KR" dirty="0"/>
              <a:t> Python API</a:t>
            </a:r>
          </a:p>
        </p:txBody>
      </p:sp>
    </p:spTree>
    <p:extLst>
      <p:ext uri="{BB962C8B-B14F-4D97-AF65-F5344CB8AC3E}">
        <p14:creationId xmlns:p14="http://schemas.microsoft.com/office/powerpoint/2010/main" val="219043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389731" y="3136612"/>
            <a:ext cx="3412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What do we learn?</a:t>
            </a:r>
          </a:p>
        </p:txBody>
      </p:sp>
    </p:spTree>
    <p:extLst>
      <p:ext uri="{BB962C8B-B14F-4D97-AF65-F5344CB8AC3E}">
        <p14:creationId xmlns:p14="http://schemas.microsoft.com/office/powerpoint/2010/main" val="39982986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495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Eager Execution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CBA85B-D1D4-2545-AA8B-6D0D28A7B156}"/>
              </a:ext>
            </a:extLst>
          </p:cNvPr>
          <p:cNvSpPr txBox="1"/>
          <p:nvPr/>
        </p:nvSpPr>
        <p:spPr>
          <a:xfrm>
            <a:off x="1731344" y="4949030"/>
            <a:ext cx="2114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TensorFlow 1.X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E3D30B-C673-F34A-922B-3F80C1589563}"/>
              </a:ext>
            </a:extLst>
          </p:cNvPr>
          <p:cNvSpPr txBox="1"/>
          <p:nvPr/>
        </p:nvSpPr>
        <p:spPr>
          <a:xfrm>
            <a:off x="7918784" y="4949029"/>
            <a:ext cx="2100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TensorFlow 2.0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8ADE9C1-0A0C-1844-81DC-9BF8429D7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26" y="2637906"/>
            <a:ext cx="5227817" cy="158015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2998040-C524-7F49-8C10-920F28F8B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640" y="2639935"/>
            <a:ext cx="5356539" cy="157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394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3B4CAB6-1501-C241-9488-1480CB15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603" y="2505711"/>
            <a:ext cx="3176822" cy="17424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0090FBF-B640-7744-BBD5-D3E51B9F7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53" y="2505711"/>
            <a:ext cx="3176822" cy="14831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CBA85B-D1D4-2545-AA8B-6D0D28A7B156}"/>
              </a:ext>
            </a:extLst>
          </p:cNvPr>
          <p:cNvSpPr txBox="1"/>
          <p:nvPr/>
        </p:nvSpPr>
        <p:spPr>
          <a:xfrm>
            <a:off x="1731344" y="4949030"/>
            <a:ext cx="2114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TensorFlow 1.X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E3D30B-C673-F34A-922B-3F80C1589563}"/>
              </a:ext>
            </a:extLst>
          </p:cNvPr>
          <p:cNvSpPr txBox="1"/>
          <p:nvPr/>
        </p:nvSpPr>
        <p:spPr>
          <a:xfrm>
            <a:off x="7918784" y="4949029"/>
            <a:ext cx="2100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/>
                </a:solidFill>
              </a:rPr>
              <a:t>TensorFlow 2.0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2918F-8744-4E44-A059-CDC565BD826D}"/>
              </a:ext>
            </a:extLst>
          </p:cNvPr>
          <p:cNvSpPr txBox="1"/>
          <p:nvPr/>
        </p:nvSpPr>
        <p:spPr>
          <a:xfrm>
            <a:off x="269341" y="545812"/>
            <a:ext cx="3438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Functions, not Session</a:t>
            </a:r>
          </a:p>
        </p:txBody>
      </p:sp>
    </p:spTree>
    <p:extLst>
      <p:ext uri="{BB962C8B-B14F-4D97-AF65-F5344CB8AC3E}">
        <p14:creationId xmlns:p14="http://schemas.microsoft.com/office/powerpoint/2010/main" val="28779081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4968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2.0 </a:t>
            </a:r>
            <a:r>
              <a:rPr kumimoji="1" lang="en-US" altLang="ko-KR" sz="2800"/>
              <a:t>Concept Diagram</a:t>
            </a:r>
            <a:endParaRPr kumimoji="1" lang="en-US" altLang="ko-KR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29EF05-AFBA-8449-A1E3-34FCEF343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771" y="1426787"/>
            <a:ext cx="9100457" cy="5119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BD34B9-4FBC-3445-9CDA-7421ED839B66}"/>
              </a:ext>
            </a:extLst>
          </p:cNvPr>
          <p:cNvSpPr txBox="1"/>
          <p:nvPr/>
        </p:nvSpPr>
        <p:spPr>
          <a:xfrm>
            <a:off x="7339390" y="6502076"/>
            <a:ext cx="4852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100" dirty="0">
                <a:solidFill>
                  <a:schemeClr val="accent1"/>
                </a:solidFill>
              </a:rPr>
              <a:t>https://</a:t>
            </a:r>
            <a:r>
              <a:rPr lang="en" altLang="ko-KR" sz="1100" dirty="0" err="1">
                <a:solidFill>
                  <a:schemeClr val="accent1"/>
                </a:solidFill>
              </a:rPr>
              <a:t>medium.com</a:t>
            </a:r>
            <a:r>
              <a:rPr lang="en" altLang="ko-KR" sz="1100" dirty="0">
                <a:solidFill>
                  <a:schemeClr val="accent1"/>
                </a:solidFill>
              </a:rPr>
              <a:t>/</a:t>
            </a:r>
            <a:r>
              <a:rPr lang="en" altLang="ko-KR" sz="1100" dirty="0" err="1">
                <a:solidFill>
                  <a:schemeClr val="accent1"/>
                </a:solidFill>
              </a:rPr>
              <a:t>tensorflow</a:t>
            </a:r>
            <a:r>
              <a:rPr lang="en" altLang="ko-KR" sz="1100" dirty="0">
                <a:solidFill>
                  <a:schemeClr val="accent1"/>
                </a:solidFill>
              </a:rPr>
              <a:t>/tensorflow-2-0-is-now-available-57d706c2a9ab </a:t>
            </a:r>
          </a:p>
        </p:txBody>
      </p:sp>
    </p:spTree>
    <p:extLst>
      <p:ext uri="{BB962C8B-B14F-4D97-AF65-F5344CB8AC3E}">
        <p14:creationId xmlns:p14="http://schemas.microsoft.com/office/powerpoint/2010/main" val="13487669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68D64E-667C-B845-9596-18F37A159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0" y="2097882"/>
            <a:ext cx="11837576" cy="35278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6351C3-2598-9543-9E34-E02B21F62BC6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</p:spTree>
    <p:extLst>
      <p:ext uri="{BB962C8B-B14F-4D97-AF65-F5344CB8AC3E}">
        <p14:creationId xmlns:p14="http://schemas.microsoft.com/office/powerpoint/2010/main" val="22569966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68D64E-667C-B845-9596-18F37A159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0" y="2097882"/>
            <a:ext cx="11837576" cy="352785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465767E-A0B7-4148-924E-70574CC94BD9}"/>
              </a:ext>
            </a:extLst>
          </p:cNvPr>
          <p:cNvSpPr/>
          <p:nvPr/>
        </p:nvSpPr>
        <p:spPr>
          <a:xfrm>
            <a:off x="359613" y="2372829"/>
            <a:ext cx="1776548" cy="827315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42055-14A0-1144-A157-3D1A7CE31F97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</p:spTree>
    <p:extLst>
      <p:ext uri="{BB962C8B-B14F-4D97-AF65-F5344CB8AC3E}">
        <p14:creationId xmlns:p14="http://schemas.microsoft.com/office/powerpoint/2010/main" val="30313318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42055-14A0-1144-A157-3D1A7CE31F97}"/>
              </a:ext>
            </a:extLst>
          </p:cNvPr>
          <p:cNvSpPr txBox="1"/>
          <p:nvPr/>
        </p:nvSpPr>
        <p:spPr>
          <a:xfrm>
            <a:off x="269341" y="1069032"/>
            <a:ext cx="3020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Sequential API + built-in layers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3B5A27-07F8-D943-8104-8E4E51F5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67" y="2739027"/>
            <a:ext cx="7710896" cy="115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808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68D64E-667C-B845-9596-18F37A159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0" y="2097882"/>
            <a:ext cx="11837576" cy="35278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6351C3-2598-9543-9E34-E02B21F62BC6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</p:spTree>
    <p:extLst>
      <p:ext uri="{BB962C8B-B14F-4D97-AF65-F5344CB8AC3E}">
        <p14:creationId xmlns:p14="http://schemas.microsoft.com/office/powerpoint/2010/main" val="30810727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68D64E-667C-B845-9596-18F37A159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0" y="2097882"/>
            <a:ext cx="11837576" cy="352785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465767E-A0B7-4148-924E-70574CC94BD9}"/>
              </a:ext>
            </a:extLst>
          </p:cNvPr>
          <p:cNvSpPr/>
          <p:nvPr/>
        </p:nvSpPr>
        <p:spPr>
          <a:xfrm>
            <a:off x="2861075" y="2362319"/>
            <a:ext cx="1776548" cy="827315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42055-14A0-1144-A157-3D1A7CE31F97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</p:spTree>
    <p:extLst>
      <p:ext uri="{BB962C8B-B14F-4D97-AF65-F5344CB8AC3E}">
        <p14:creationId xmlns:p14="http://schemas.microsoft.com/office/powerpoint/2010/main" val="10184323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351C3-2598-9543-9E34-E02B21F62BC6}"/>
              </a:ext>
            </a:extLst>
          </p:cNvPr>
          <p:cNvSpPr txBox="1"/>
          <p:nvPr/>
        </p:nvSpPr>
        <p:spPr>
          <a:xfrm>
            <a:off x="269341" y="1069032"/>
            <a:ext cx="3011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Functional API + built-in layers</a:t>
            </a:r>
          </a:p>
        </p:txBody>
      </p:sp>
    </p:spTree>
    <p:extLst>
      <p:ext uri="{BB962C8B-B14F-4D97-AF65-F5344CB8AC3E}">
        <p14:creationId xmlns:p14="http://schemas.microsoft.com/office/powerpoint/2010/main" val="20891599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351C3-2598-9543-9E34-E02B21F62BC6}"/>
              </a:ext>
            </a:extLst>
          </p:cNvPr>
          <p:cNvSpPr txBox="1"/>
          <p:nvPr/>
        </p:nvSpPr>
        <p:spPr>
          <a:xfrm>
            <a:off x="269341" y="1069032"/>
            <a:ext cx="3011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Functional API + built-in layers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A54DAC-11B5-BE4B-BFCD-6089F57E2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144" y="1166948"/>
            <a:ext cx="4883712" cy="4362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1D45F-FB55-F046-B445-AE5745BD0502}"/>
              </a:ext>
            </a:extLst>
          </p:cNvPr>
          <p:cNvSpPr txBox="1"/>
          <p:nvPr/>
        </p:nvSpPr>
        <p:spPr>
          <a:xfrm>
            <a:off x="4751401" y="5608320"/>
            <a:ext cx="274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Visual Question Answering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9490A-98FB-A34F-A02E-6CC12B21CEA8}"/>
              </a:ext>
            </a:extLst>
          </p:cNvPr>
          <p:cNvSpPr txBox="1"/>
          <p:nvPr/>
        </p:nvSpPr>
        <p:spPr>
          <a:xfrm>
            <a:off x="9157195" y="6514012"/>
            <a:ext cx="3034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100" dirty="0">
                <a:solidFill>
                  <a:schemeClr val="accent1"/>
                </a:solidFill>
              </a:rPr>
              <a:t>https://</a:t>
            </a:r>
            <a:r>
              <a:rPr lang="en" altLang="ko-KR" sz="1100" dirty="0" err="1">
                <a:solidFill>
                  <a:schemeClr val="accent1"/>
                </a:solidFill>
              </a:rPr>
              <a:t>www.flickr.com</a:t>
            </a:r>
            <a:r>
              <a:rPr lang="en" altLang="ko-KR" sz="1100" dirty="0">
                <a:solidFill>
                  <a:schemeClr val="accent1"/>
                </a:solidFill>
              </a:rPr>
              <a:t>/photos/</a:t>
            </a:r>
            <a:r>
              <a:rPr lang="en" altLang="ko-KR" sz="1100" dirty="0" err="1">
                <a:solidFill>
                  <a:schemeClr val="accent1"/>
                </a:solidFill>
              </a:rPr>
              <a:t>cogdog</a:t>
            </a:r>
            <a:r>
              <a:rPr lang="en" altLang="ko-KR" sz="1100" dirty="0">
                <a:solidFill>
                  <a:schemeClr val="accent1"/>
                </a:solidFill>
              </a:rPr>
              <a:t>/3296940 </a:t>
            </a:r>
          </a:p>
        </p:txBody>
      </p:sp>
    </p:spTree>
    <p:extLst>
      <p:ext uri="{BB962C8B-B14F-4D97-AF65-F5344CB8AC3E}">
        <p14:creationId xmlns:p14="http://schemas.microsoft.com/office/powerpoint/2010/main" val="4051552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627529" y="2026468"/>
            <a:ext cx="5245667" cy="2805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Basic TensorFlow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Word Representation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Similarity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Generation / Machine Translation</a:t>
            </a:r>
          </a:p>
        </p:txBody>
      </p:sp>
    </p:spTree>
    <p:extLst>
      <p:ext uri="{BB962C8B-B14F-4D97-AF65-F5344CB8AC3E}">
        <p14:creationId xmlns:p14="http://schemas.microsoft.com/office/powerpoint/2010/main" val="36510921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351C3-2598-9543-9E34-E02B21F62BC6}"/>
              </a:ext>
            </a:extLst>
          </p:cNvPr>
          <p:cNvSpPr txBox="1"/>
          <p:nvPr/>
        </p:nvSpPr>
        <p:spPr>
          <a:xfrm>
            <a:off x="269341" y="1069032"/>
            <a:ext cx="3011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Functional API + built-in layers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F9FD99-D1FA-DA47-81ED-25229AE5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39" y="584904"/>
            <a:ext cx="4911520" cy="568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226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351C3-2598-9543-9E34-E02B21F62BC6}"/>
              </a:ext>
            </a:extLst>
          </p:cNvPr>
          <p:cNvSpPr txBox="1"/>
          <p:nvPr/>
        </p:nvSpPr>
        <p:spPr>
          <a:xfrm>
            <a:off x="269341" y="1069032"/>
            <a:ext cx="3011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Functional API + built-in layers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F9FD99-D1FA-DA47-81ED-25229AE5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39" y="584904"/>
            <a:ext cx="4911520" cy="56881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2AE57B1-377A-4043-ACF1-C1CDC4237052}"/>
              </a:ext>
            </a:extLst>
          </p:cNvPr>
          <p:cNvSpPr/>
          <p:nvPr/>
        </p:nvSpPr>
        <p:spPr>
          <a:xfrm>
            <a:off x="7011139" y="545812"/>
            <a:ext cx="2672792" cy="3277251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5ADFA3-1F17-764B-9D6A-ED67B5BF2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84713"/>
            <a:ext cx="5826659" cy="28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87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351C3-2598-9543-9E34-E02B21F62BC6}"/>
              </a:ext>
            </a:extLst>
          </p:cNvPr>
          <p:cNvSpPr txBox="1"/>
          <p:nvPr/>
        </p:nvSpPr>
        <p:spPr>
          <a:xfrm>
            <a:off x="269341" y="1069032"/>
            <a:ext cx="3011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Functional API + built-in layers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F9FD99-D1FA-DA47-81ED-25229AE5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39" y="584904"/>
            <a:ext cx="4911520" cy="56881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2AE57B1-377A-4043-ACF1-C1CDC4237052}"/>
              </a:ext>
            </a:extLst>
          </p:cNvPr>
          <p:cNvSpPr/>
          <p:nvPr/>
        </p:nvSpPr>
        <p:spPr>
          <a:xfrm>
            <a:off x="9689994" y="545812"/>
            <a:ext cx="2388795" cy="3277251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888E55-3220-E245-9FEB-7B0AEED99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826568"/>
            <a:ext cx="5826659" cy="27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532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6351C3-2598-9543-9E34-E02B21F62BC6}"/>
              </a:ext>
            </a:extLst>
          </p:cNvPr>
          <p:cNvSpPr txBox="1"/>
          <p:nvPr/>
        </p:nvSpPr>
        <p:spPr>
          <a:xfrm>
            <a:off x="269341" y="1069032"/>
            <a:ext cx="3011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Functional API + built-in layers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F9FD99-D1FA-DA47-81ED-25229AE58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39" y="584904"/>
            <a:ext cx="4911520" cy="56881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2AE57B1-377A-4043-ACF1-C1CDC4237052}"/>
              </a:ext>
            </a:extLst>
          </p:cNvPr>
          <p:cNvSpPr/>
          <p:nvPr/>
        </p:nvSpPr>
        <p:spPr>
          <a:xfrm>
            <a:off x="8230339" y="4168578"/>
            <a:ext cx="2637958" cy="795307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710AB1-0F4F-D242-900A-8DE55E28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910443"/>
            <a:ext cx="604290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366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68D64E-667C-B845-9596-18F37A159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0" y="2097882"/>
            <a:ext cx="11837576" cy="35278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6351C3-2598-9543-9E34-E02B21F62BC6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</p:spTree>
    <p:extLst>
      <p:ext uri="{BB962C8B-B14F-4D97-AF65-F5344CB8AC3E}">
        <p14:creationId xmlns:p14="http://schemas.microsoft.com/office/powerpoint/2010/main" val="41494891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68D64E-667C-B845-9596-18F37A159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0" y="2097882"/>
            <a:ext cx="11837576" cy="352785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465767E-A0B7-4148-924E-70574CC94BD9}"/>
              </a:ext>
            </a:extLst>
          </p:cNvPr>
          <p:cNvSpPr/>
          <p:nvPr/>
        </p:nvSpPr>
        <p:spPr>
          <a:xfrm>
            <a:off x="5604274" y="2351808"/>
            <a:ext cx="5063725" cy="1242730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42055-14A0-1144-A157-3D1A7CE31F97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</p:spTree>
    <p:extLst>
      <p:ext uri="{BB962C8B-B14F-4D97-AF65-F5344CB8AC3E}">
        <p14:creationId xmlns:p14="http://schemas.microsoft.com/office/powerpoint/2010/main" val="38282886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5BCF41-7679-8847-8948-0D4AE5DFD443}"/>
              </a:ext>
            </a:extLst>
          </p:cNvPr>
          <p:cNvSpPr txBox="1"/>
          <p:nvPr/>
        </p:nvSpPr>
        <p:spPr>
          <a:xfrm>
            <a:off x="269341" y="1069032"/>
            <a:ext cx="1451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Custom Layer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9DAC0D-3102-3241-BEB4-4AE9DD1C3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592252"/>
            <a:ext cx="7028888" cy="498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098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88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Building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5BCF41-7679-8847-8948-0D4AE5DFD443}"/>
              </a:ext>
            </a:extLst>
          </p:cNvPr>
          <p:cNvSpPr txBox="1"/>
          <p:nvPr/>
        </p:nvSpPr>
        <p:spPr>
          <a:xfrm>
            <a:off x="269341" y="1069032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Custom Model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A90051-F86B-4544-80B6-EB981C8FE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843098"/>
            <a:ext cx="8804366" cy="373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590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2363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20280419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BF3478D-72CF-DE47-94BD-711466A3F1C6}"/>
              </a:ext>
            </a:extLst>
          </p:cNvPr>
          <p:cNvGrpSpPr/>
          <p:nvPr/>
        </p:nvGrpSpPr>
        <p:grpSpPr>
          <a:xfrm>
            <a:off x="165463" y="2345977"/>
            <a:ext cx="11861074" cy="4123635"/>
            <a:chOff x="165463" y="2345977"/>
            <a:chExt cx="11861074" cy="412363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64DC7DE-4949-A34B-A359-C11EE298E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463" y="2345977"/>
              <a:ext cx="11861074" cy="412363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29C4205-2CEE-3845-8654-9D140CC988BD}"/>
                </a:ext>
              </a:extLst>
            </p:cNvPr>
            <p:cNvSpPr/>
            <p:nvPr/>
          </p:nvSpPr>
          <p:spPr>
            <a:xfrm>
              <a:off x="8271606" y="2647919"/>
              <a:ext cx="252549" cy="111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C47B9F2-97CA-224D-9E9B-C87C97977F87}"/>
                </a:ext>
              </a:extLst>
            </p:cNvPr>
            <p:cNvSpPr/>
            <p:nvPr/>
          </p:nvSpPr>
          <p:spPr>
            <a:xfrm>
              <a:off x="10769173" y="2645230"/>
              <a:ext cx="252549" cy="1118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2EA703D-E325-BC4B-B1E7-CC0210B56F8F}"/>
                </a:ext>
              </a:extLst>
            </p:cNvPr>
            <p:cNvSpPr/>
            <p:nvPr/>
          </p:nvSpPr>
          <p:spPr>
            <a:xfrm>
              <a:off x="8464674" y="2645230"/>
              <a:ext cx="2363980" cy="139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BDEBE8-9B5C-8F41-9CC9-F23DEB066FB8}"/>
                </a:ext>
              </a:extLst>
            </p:cNvPr>
            <p:cNvSpPr/>
            <p:nvPr/>
          </p:nvSpPr>
          <p:spPr>
            <a:xfrm>
              <a:off x="8423436" y="3623577"/>
              <a:ext cx="2363980" cy="139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025D5F4-C90A-2444-ACCE-9608F3490D5C}"/>
              </a:ext>
            </a:extLst>
          </p:cNvPr>
          <p:cNvSpPr txBox="1"/>
          <p:nvPr/>
        </p:nvSpPr>
        <p:spPr>
          <a:xfrm>
            <a:off x="269341" y="1069032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solidFill>
                  <a:schemeClr val="accent1"/>
                </a:solidFill>
              </a:rPr>
              <a:t>Progressive disclosure of complexity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969904-666B-DA49-BF3E-5B4C6AF135D5}"/>
              </a:ext>
            </a:extLst>
          </p:cNvPr>
          <p:cNvSpPr txBox="1"/>
          <p:nvPr/>
        </p:nvSpPr>
        <p:spPr>
          <a:xfrm>
            <a:off x="269341" y="545812"/>
            <a:ext cx="2363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1521807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1037</TotalTime>
  <Words>1390</Words>
  <Application>Microsoft Macintosh PowerPoint</Application>
  <PresentationFormat>와이드스크린</PresentationFormat>
  <Paragraphs>314</Paragraphs>
  <Slides>104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10" baseType="lpstr">
      <vt:lpstr>시스템 서체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전은영</dc:creator>
  <cp:lastModifiedBy>전은영</cp:lastModifiedBy>
  <cp:revision>57</cp:revision>
  <dcterms:created xsi:type="dcterms:W3CDTF">2019-04-28T07:52:02Z</dcterms:created>
  <dcterms:modified xsi:type="dcterms:W3CDTF">2020-01-19T00:53:44Z</dcterms:modified>
</cp:coreProperties>
</file>